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3.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4.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5.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29" r:id="rId5"/>
    <p:sldMasterId id="2147483776" r:id="rId6"/>
  </p:sldMasterIdLst>
  <p:notesMasterIdLst>
    <p:notesMasterId r:id="rId32"/>
  </p:notesMasterIdLst>
  <p:handoutMasterIdLst>
    <p:handoutMasterId r:id="rId33"/>
  </p:handoutMasterIdLst>
  <p:sldIdLst>
    <p:sldId id="2147483031" r:id="rId7"/>
    <p:sldId id="2147483036" r:id="rId8"/>
    <p:sldId id="2147483044" r:id="rId9"/>
    <p:sldId id="2147483045" r:id="rId10"/>
    <p:sldId id="2147483040" r:id="rId11"/>
    <p:sldId id="2147483041" r:id="rId12"/>
    <p:sldId id="2147483060" r:id="rId13"/>
    <p:sldId id="2147483054" r:id="rId14"/>
    <p:sldId id="2147483055" r:id="rId15"/>
    <p:sldId id="2147483039" r:id="rId16"/>
    <p:sldId id="450" r:id="rId17"/>
    <p:sldId id="2147483059" r:id="rId18"/>
    <p:sldId id="2147483056" r:id="rId19"/>
    <p:sldId id="2147483057" r:id="rId20"/>
    <p:sldId id="2147483058" r:id="rId21"/>
    <p:sldId id="2147483047" r:id="rId22"/>
    <p:sldId id="2147483046" r:id="rId23"/>
    <p:sldId id="2147483052" r:id="rId24"/>
    <p:sldId id="2147483048" r:id="rId25"/>
    <p:sldId id="2147483049" r:id="rId26"/>
    <p:sldId id="2147483051" r:id="rId27"/>
    <p:sldId id="2147483053" r:id="rId28"/>
    <p:sldId id="2147483032" r:id="rId29"/>
    <p:sldId id="2147483043" r:id="rId30"/>
    <p:sldId id="2147483042" r:id="rId31"/>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EED60359-ABEB-E649-A975-0298A39233A8}">
          <p14:sldIdLst>
            <p14:sldId id="2147483031"/>
          </p14:sldIdLst>
        </p14:section>
        <p14:section name="Introduction" id="{BF4313F3-23FF-4E02-8F6D-C060F329666E}">
          <p14:sldIdLst>
            <p14:sldId id="2147483036"/>
            <p14:sldId id="2147483044"/>
            <p14:sldId id="2147483045"/>
          </p14:sldIdLst>
        </p14:section>
        <p14:section name="Methods" id="{068BC78A-17A1-4FCB-B768-49935845A4C9}">
          <p14:sldIdLst>
            <p14:sldId id="2147483040"/>
            <p14:sldId id="2147483041"/>
          </p14:sldIdLst>
        </p14:section>
        <p14:section name="Averaged Analysis" id="{70945095-ABCC-2545-823B-36B51AADC1C7}">
          <p14:sldIdLst>
            <p14:sldId id="2147483060"/>
            <p14:sldId id="2147483054"/>
            <p14:sldId id="2147483055"/>
            <p14:sldId id="2147483039"/>
            <p14:sldId id="450"/>
          </p14:sldIdLst>
        </p14:section>
        <p14:section name="Trial-level and GLM Models" id="{513B7850-43BE-2C40-A960-D4ED1F1A5423}">
          <p14:sldIdLst>
            <p14:sldId id="2147483059"/>
            <p14:sldId id="2147483056"/>
            <p14:sldId id="2147483057"/>
            <p14:sldId id="2147483058"/>
            <p14:sldId id="2147483047"/>
            <p14:sldId id="2147483046"/>
            <p14:sldId id="2147483052"/>
          </p14:sldIdLst>
        </p14:section>
        <p14:section name="Log Choice Models" id="{BF54498A-89EF-DB40-8E56-3E68414E5EEE}">
          <p14:sldIdLst>
            <p14:sldId id="2147483048"/>
            <p14:sldId id="2147483049"/>
            <p14:sldId id="2147483051"/>
            <p14:sldId id="2147483053"/>
          </p14:sldIdLst>
        </p14:section>
        <p14:section name="Summary &amp; Future Directions" id="{D3F5CEB4-63EE-7C4F-A64D-C3B3F105EA63}">
          <p14:sldIdLst>
            <p14:sldId id="2147483032"/>
          </p14:sldIdLst>
        </p14:section>
        <p14:section name="Acknowledgements" id="{4F6E83C7-320A-E641-BA67-D14133D7E2E0}">
          <p14:sldIdLst>
            <p14:sldId id="2147483043"/>
            <p14:sldId id="2147483042"/>
          </p14:sldIdLst>
        </p14:section>
      </p14:sectionLst>
    </p:ext>
    <p:ext uri="{EFAFB233-063F-42B5-8137-9DF3F51BA10A}">
      <p15:sldGuideLst xmlns:p15="http://schemas.microsoft.com/office/powerpoint/2012/main">
        <p15:guide id="1" pos="1488" userDrawn="1">
          <p15:clr>
            <a:srgbClr val="A4A3A4"/>
          </p15:clr>
        </p15:guide>
        <p15:guide id="2" orient="horz" pos="1464" userDrawn="1">
          <p15:clr>
            <a:srgbClr val="A4A3A4"/>
          </p15:clr>
        </p15:guide>
        <p15:guide id="3" orient="horz" pos="312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02379B-6B84-C21D-BA62-484502BA0051}" name="Ty Lees" initials="TL" userId="e614467170109984" providerId="Windows Live"/>
  <p188:author id="{22B838C6-91E9-8AE7-8ECA-1A2EF94C2966}" name="James, Susanne" initials="" userId="S::sjames15@mgb.org::6ad7c81e-7879-4862-b7d6-6a12bc18e3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96"/>
    <a:srgbClr val="000000"/>
    <a:srgbClr val="01828E"/>
    <a:srgbClr val="D5DCEB"/>
    <a:srgbClr val="F2F2F2"/>
    <a:srgbClr val="D9D9D9"/>
    <a:srgbClr val="B0E3E2"/>
    <a:srgbClr val="D4DC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3726" autoAdjust="0"/>
  </p:normalViewPr>
  <p:slideViewPr>
    <p:cSldViewPr snapToGrid="0">
      <p:cViewPr varScale="1">
        <p:scale>
          <a:sx n="57" d="100"/>
          <a:sy n="57" d="100"/>
        </p:scale>
        <p:origin x="78" y="636"/>
      </p:cViewPr>
      <p:guideLst>
        <p:guide pos="1488"/>
        <p:guide orient="horz" pos="1464"/>
        <p:guide orient="horz" pos="312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9AB415-5FA9-0443-B42E-49BC5EB26D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913E61-31A2-D857-207B-35DDEBFDEF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7D12EF-5D1B-BD43-B9FB-F19CADEB55EF}" type="datetimeFigureOut">
              <a:rPr lang="en-US" smtClean="0"/>
              <a:t>10/31/2025</a:t>
            </a:fld>
            <a:endParaRPr lang="en-US"/>
          </a:p>
        </p:txBody>
      </p:sp>
      <p:sp>
        <p:nvSpPr>
          <p:cNvPr id="4" name="Footer Placeholder 3">
            <a:extLst>
              <a:ext uri="{FF2B5EF4-FFF2-40B4-BE49-F238E27FC236}">
                <a16:creationId xmlns:a16="http://schemas.microsoft.com/office/drawing/2014/main" id="{D6D9F85E-0561-C068-D04C-13EA21AB71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4FFEF6-98CA-7C21-6C1C-B3ADD7F9A6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E1AE4-9F2C-F245-8AA0-D8CA5D731EC3}" type="slidenum">
              <a:rPr lang="en-US" smtClean="0"/>
              <a:t>‹#›</a:t>
            </a:fld>
            <a:endParaRPr lang="en-US"/>
          </a:p>
        </p:txBody>
      </p:sp>
    </p:spTree>
    <p:extLst>
      <p:ext uri="{BB962C8B-B14F-4D97-AF65-F5344CB8AC3E}">
        <p14:creationId xmlns:p14="http://schemas.microsoft.com/office/powerpoint/2010/main" val="4005652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76543-5EF1-DA4A-8415-0A3EFD492F07}" type="datetimeFigureOut">
              <a:rPr lang="en-US" smtClean="0"/>
              <a:t>10/31/2025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A62D3-769D-F349-A3F8-B6F214D63D0D}" type="slidenum">
              <a:rPr lang="en-US" smtClean="0"/>
              <a:t>‹#›</a:t>
            </a:fld>
            <a:endParaRPr lang="en-US"/>
          </a:p>
        </p:txBody>
      </p:sp>
    </p:spTree>
    <p:extLst>
      <p:ext uri="{BB962C8B-B14F-4D97-AF65-F5344CB8AC3E}">
        <p14:creationId xmlns:p14="http://schemas.microsoft.com/office/powerpoint/2010/main" val="404855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Thanks to everyone for coming, and to Peter for organizing this symposium. Today I’m going to talk about a study that looked at reward processing concordance between humans and rodents, and use that as a case study to look at how moving beyond average-level ERPs can be a useful tool.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9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9B05-4DD8-1A9B-EDFF-EF0D36BD9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04EC8-766E-2A31-84F6-452F4299BCD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6311642-D6EE-A3E3-6948-832AC432FB67}"/>
              </a:ext>
            </a:extLst>
          </p:cNvPr>
          <p:cNvSpPr>
            <a:spLocks noGrp="1"/>
          </p:cNvSpPr>
          <p:nvPr>
            <p:ph type="body" idx="1"/>
          </p:nvPr>
        </p:nvSpPr>
        <p:spPr/>
        <p:txBody>
          <a:bodyPr/>
          <a:lstStyle/>
          <a:p>
            <a:r>
              <a:rPr lang="en-US" dirty="0"/>
              <a:t>Indeed, if you plot the amplitude of the measured ERPs, you can see the effects across doses. Signals differ largely by reward status and somewhat by trial-type, i.e., target vs. non-target selection. And this is true for both humans and rodents.</a:t>
            </a:r>
          </a:p>
          <a:p>
            <a:endParaRPr lang="en-US" dirty="0"/>
          </a:p>
        </p:txBody>
      </p:sp>
      <p:sp>
        <p:nvSpPr>
          <p:cNvPr id="4" name="Slide Number Placeholder 3">
            <a:extLst>
              <a:ext uri="{FF2B5EF4-FFF2-40B4-BE49-F238E27FC236}">
                <a16:creationId xmlns:a16="http://schemas.microsoft.com/office/drawing/2014/main" id="{1E287C79-32F2-88AC-613B-2ECF63818F9C}"/>
              </a:ext>
            </a:extLst>
          </p:cNvPr>
          <p:cNvSpPr>
            <a:spLocks noGrp="1"/>
          </p:cNvSpPr>
          <p:nvPr>
            <p:ph type="sldNum" sz="quarter" idx="5"/>
          </p:nvPr>
        </p:nvSpPr>
        <p:spPr/>
        <p:txBody>
          <a:bodyPr/>
          <a:lstStyle/>
          <a:p>
            <a:fld id="{E2D034A7-9452-C54E-A651-2368A596952F}" type="slidenum">
              <a:rPr lang="en-US" smtClean="0"/>
              <a:t>10</a:t>
            </a:fld>
            <a:endParaRPr lang="en-US"/>
          </a:p>
        </p:txBody>
      </p:sp>
    </p:spTree>
    <p:extLst>
      <p:ext uri="{BB962C8B-B14F-4D97-AF65-F5344CB8AC3E}">
        <p14:creationId xmlns:p14="http://schemas.microsoft.com/office/powerpoint/2010/main" val="405124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from this averaged data, we suggest that there seems to be a conservation of task performance and this early reward response across species. But as an analytical approach it dissolves a lot of the nuance of the task.</a:t>
            </a:r>
          </a:p>
        </p:txBody>
      </p:sp>
      <p:sp>
        <p:nvSpPr>
          <p:cNvPr id="4" name="Slide Number Placeholder 3"/>
          <p:cNvSpPr>
            <a:spLocks noGrp="1"/>
          </p:cNvSpPr>
          <p:nvPr>
            <p:ph type="sldNum" sz="quarter" idx="5"/>
          </p:nvPr>
        </p:nvSpPr>
        <p:spPr/>
        <p:txBody>
          <a:bodyPr/>
          <a:lstStyle/>
          <a:p>
            <a:fld id="{8C6A62D3-769D-F349-A3F8-B6F214D63D0D}" type="slidenum">
              <a:rPr lang="en-US" smtClean="0"/>
              <a:t>11</a:t>
            </a:fld>
            <a:endParaRPr lang="en-US"/>
          </a:p>
        </p:txBody>
      </p:sp>
    </p:spTree>
    <p:extLst>
      <p:ext uri="{BB962C8B-B14F-4D97-AF65-F5344CB8AC3E}">
        <p14:creationId xmlns:p14="http://schemas.microsoft.com/office/powerpoint/2010/main" val="2338073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if we look at concordance at a trial-level?</a:t>
            </a:r>
          </a:p>
        </p:txBody>
      </p:sp>
      <p:sp>
        <p:nvSpPr>
          <p:cNvPr id="4" name="Slide Number Placeholder 3"/>
          <p:cNvSpPr>
            <a:spLocks noGrp="1"/>
          </p:cNvSpPr>
          <p:nvPr>
            <p:ph type="sldNum" sz="quarter" idx="5"/>
          </p:nvPr>
        </p:nvSpPr>
        <p:spPr/>
        <p:txBody>
          <a:bodyPr/>
          <a:lstStyle/>
          <a:p>
            <a:fld id="{8C6A62D3-769D-F349-A3F8-B6F214D63D0D}" type="slidenum">
              <a:rPr lang="en-US" smtClean="0"/>
              <a:t>12</a:t>
            </a:fld>
            <a:endParaRPr lang="en-US"/>
          </a:p>
        </p:txBody>
      </p:sp>
    </p:spTree>
    <p:extLst>
      <p:ext uri="{BB962C8B-B14F-4D97-AF65-F5344CB8AC3E}">
        <p14:creationId xmlns:p14="http://schemas.microsoft.com/office/powerpoint/2010/main" val="3331923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51044-5F87-8F01-947D-1C530F5D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2EDBB-0745-C55D-88CF-56F4A642B6E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398124B-F817-A5E6-F811-DECA39E83C4C}"/>
              </a:ext>
            </a:extLst>
          </p:cNvPr>
          <p:cNvSpPr>
            <a:spLocks noGrp="1"/>
          </p:cNvSpPr>
          <p:nvPr>
            <p:ph type="body" idx="1"/>
          </p:nvPr>
        </p:nvSpPr>
        <p:spPr/>
        <p:txBody>
          <a:bodyPr/>
          <a:lstStyle/>
          <a:p>
            <a:r>
              <a:rPr lang="en-US" dirty="0"/>
              <a:t>A simple starting place is the relationship between the RewP and Prediction error. Derived from our computational models, the prediction error is “The difference between an expected value and the actual outcome”</a:t>
            </a:r>
          </a:p>
          <a:p>
            <a:pPr marL="628650" lvl="1" indent="-171450">
              <a:buFontTx/>
              <a:buChar char="-"/>
            </a:pPr>
            <a:r>
              <a:rPr lang="en-US" dirty="0"/>
              <a:t>Positive prediction error: Occurs when the outcome is better than expected.</a:t>
            </a:r>
          </a:p>
          <a:p>
            <a:pPr marL="628650" lvl="1" indent="-171450">
              <a:buFontTx/>
              <a:buChar char="-"/>
            </a:pPr>
            <a:r>
              <a:rPr lang="en-US" dirty="0"/>
              <a:t>Negative prediction error: Occurs when the outcome is worse than expected.</a:t>
            </a:r>
          </a:p>
          <a:p>
            <a:endParaRPr lang="en-US" dirty="0"/>
          </a:p>
          <a:p>
            <a:r>
              <a:rPr lang="en-US" dirty="0"/>
              <a:t>Using a relatively simple linear mixed-effects model that predicts average ERP amplitude on a given trial by the trial-specific PE, we can look at this relationship. As a note, you can also look at the individual components of the PE. If you’re interested check in with me about it later.</a:t>
            </a:r>
          </a:p>
        </p:txBody>
      </p:sp>
      <p:sp>
        <p:nvSpPr>
          <p:cNvPr id="4" name="Slide Number Placeholder 3">
            <a:extLst>
              <a:ext uri="{FF2B5EF4-FFF2-40B4-BE49-F238E27FC236}">
                <a16:creationId xmlns:a16="http://schemas.microsoft.com/office/drawing/2014/main" id="{7428091E-870C-A9FF-B5E9-B71EA62290FB}"/>
              </a:ext>
            </a:extLst>
          </p:cNvPr>
          <p:cNvSpPr>
            <a:spLocks noGrp="1"/>
          </p:cNvSpPr>
          <p:nvPr>
            <p:ph type="sldNum" sz="quarter" idx="5"/>
          </p:nvPr>
        </p:nvSpPr>
        <p:spPr/>
        <p:txBody>
          <a:bodyPr/>
          <a:lstStyle/>
          <a:p>
            <a:fld id="{E2D034A7-9452-C54E-A651-2368A596952F}" type="slidenum">
              <a:rPr lang="en-US" smtClean="0"/>
              <a:t>13</a:t>
            </a:fld>
            <a:endParaRPr lang="en-US"/>
          </a:p>
        </p:txBody>
      </p:sp>
    </p:spTree>
    <p:extLst>
      <p:ext uri="{BB962C8B-B14F-4D97-AF65-F5344CB8AC3E}">
        <p14:creationId xmlns:p14="http://schemas.microsoft.com/office/powerpoint/2010/main" val="1872625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5227D-BAC4-12FC-D25A-694D18282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9C050-E046-9030-2687-2093D4EE713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3EB08CE-84F7-FBA7-233E-F8D6C8EFD50A}"/>
              </a:ext>
            </a:extLst>
          </p:cNvPr>
          <p:cNvSpPr>
            <a:spLocks noGrp="1"/>
          </p:cNvSpPr>
          <p:nvPr>
            <p:ph type="body" idx="1"/>
          </p:nvPr>
        </p:nvSpPr>
        <p:spPr/>
        <p:txBody>
          <a:bodyPr/>
          <a:lstStyle/>
          <a:p>
            <a:r>
              <a:rPr lang="en-US" dirty="0"/>
              <a:t>Applying these models, in humans, we see that a more positive prediction error (i.e., a better than expected outcome) is associated with a greater RewP amplitude, something we saw in the ERP plots themselves. Plus, an interesting MPH enhancement of ERP amplitude. </a:t>
            </a:r>
          </a:p>
          <a:p>
            <a:endParaRPr lang="en-US" dirty="0"/>
          </a:p>
        </p:txBody>
      </p:sp>
      <p:sp>
        <p:nvSpPr>
          <p:cNvPr id="4" name="Slide Number Placeholder 3">
            <a:extLst>
              <a:ext uri="{FF2B5EF4-FFF2-40B4-BE49-F238E27FC236}">
                <a16:creationId xmlns:a16="http://schemas.microsoft.com/office/drawing/2014/main" id="{A56962F2-0DF0-138B-4ECB-D1E9F35ACCFB}"/>
              </a:ext>
            </a:extLst>
          </p:cNvPr>
          <p:cNvSpPr>
            <a:spLocks noGrp="1"/>
          </p:cNvSpPr>
          <p:nvPr>
            <p:ph type="sldNum" sz="quarter" idx="5"/>
          </p:nvPr>
        </p:nvSpPr>
        <p:spPr/>
        <p:txBody>
          <a:bodyPr/>
          <a:lstStyle/>
          <a:p>
            <a:fld id="{E2D034A7-9452-C54E-A651-2368A596952F}" type="slidenum">
              <a:rPr lang="en-US" smtClean="0"/>
              <a:t>14</a:t>
            </a:fld>
            <a:endParaRPr lang="en-US"/>
          </a:p>
        </p:txBody>
      </p:sp>
    </p:spTree>
    <p:extLst>
      <p:ext uri="{BB962C8B-B14F-4D97-AF65-F5344CB8AC3E}">
        <p14:creationId xmlns:p14="http://schemas.microsoft.com/office/powerpoint/2010/main" val="2565420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E93B0-1531-FFD5-2226-DAE01D305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A0E4D-471E-0A5F-2D53-E39D93620B3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21F4A9B-DD44-FEE9-C74C-95F71B5164E6}"/>
              </a:ext>
            </a:extLst>
          </p:cNvPr>
          <p:cNvSpPr>
            <a:spLocks noGrp="1"/>
          </p:cNvSpPr>
          <p:nvPr>
            <p:ph type="body" idx="1"/>
          </p:nvPr>
        </p:nvSpPr>
        <p:spPr/>
        <p:txBody>
          <a:bodyPr/>
          <a:lstStyle/>
          <a:p>
            <a:r>
              <a:rPr lang="en-US" dirty="0"/>
              <a:t>And we can see the same positive relationship between RewP and PE emerge in rodents. It is worth noting that we also see an effect of MPH here, but rather than enhancing the ERP amplitude it diminishes it in the highest dose condition, but also strengthens its relationship with the PE.</a:t>
            </a:r>
          </a:p>
        </p:txBody>
      </p:sp>
      <p:sp>
        <p:nvSpPr>
          <p:cNvPr id="4" name="Slide Number Placeholder 3">
            <a:extLst>
              <a:ext uri="{FF2B5EF4-FFF2-40B4-BE49-F238E27FC236}">
                <a16:creationId xmlns:a16="http://schemas.microsoft.com/office/drawing/2014/main" id="{67AA92D4-B50E-AE4B-7A6A-68933424CD84}"/>
              </a:ext>
            </a:extLst>
          </p:cNvPr>
          <p:cNvSpPr>
            <a:spLocks noGrp="1"/>
          </p:cNvSpPr>
          <p:nvPr>
            <p:ph type="sldNum" sz="quarter" idx="5"/>
          </p:nvPr>
        </p:nvSpPr>
        <p:spPr/>
        <p:txBody>
          <a:bodyPr/>
          <a:lstStyle/>
          <a:p>
            <a:fld id="{E2D034A7-9452-C54E-A651-2368A596952F}" type="slidenum">
              <a:rPr lang="en-US" smtClean="0"/>
              <a:t>15</a:t>
            </a:fld>
            <a:endParaRPr lang="en-US"/>
          </a:p>
        </p:txBody>
      </p:sp>
    </p:spTree>
    <p:extLst>
      <p:ext uri="{BB962C8B-B14F-4D97-AF65-F5344CB8AC3E}">
        <p14:creationId xmlns:p14="http://schemas.microsoft.com/office/powerpoint/2010/main" val="630819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1DF9A-9361-1C1C-E955-2F805C5118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0113A-E936-EDD1-DCDA-7D81D4A940C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C7F761F-5304-09E1-B5B8-2BEE4F314BDA}"/>
              </a:ext>
            </a:extLst>
          </p:cNvPr>
          <p:cNvSpPr>
            <a:spLocks noGrp="1"/>
          </p:cNvSpPr>
          <p:nvPr>
            <p:ph type="body" idx="1"/>
          </p:nvPr>
        </p:nvSpPr>
        <p:spPr/>
        <p:txBody>
          <a:bodyPr/>
          <a:lstStyle/>
          <a:p>
            <a:r>
              <a:rPr lang="en-US" dirty="0"/>
              <a:t>What if we dig a little deeper, and rather than just an averaged ERP value per trial, we look at the same relationship from each datapoint. Fitting a similar generalized linear model using the ERP voltage at each datapoint in a trial predicted by the trial-level PE and plotting the beta coefficients we get something that looks like this:</a:t>
            </a:r>
          </a:p>
        </p:txBody>
      </p:sp>
      <p:sp>
        <p:nvSpPr>
          <p:cNvPr id="4" name="Slide Number Placeholder 3">
            <a:extLst>
              <a:ext uri="{FF2B5EF4-FFF2-40B4-BE49-F238E27FC236}">
                <a16:creationId xmlns:a16="http://schemas.microsoft.com/office/drawing/2014/main" id="{61FAFF37-9BB0-9E8F-3C34-0B93AF591D50}"/>
              </a:ext>
            </a:extLst>
          </p:cNvPr>
          <p:cNvSpPr>
            <a:spLocks noGrp="1"/>
          </p:cNvSpPr>
          <p:nvPr>
            <p:ph type="sldNum" sz="quarter" idx="5"/>
          </p:nvPr>
        </p:nvSpPr>
        <p:spPr/>
        <p:txBody>
          <a:bodyPr/>
          <a:lstStyle/>
          <a:p>
            <a:fld id="{E2D034A7-9452-C54E-A651-2368A596952F}" type="slidenum">
              <a:rPr lang="en-US" smtClean="0"/>
              <a:t>16</a:t>
            </a:fld>
            <a:endParaRPr lang="en-US"/>
          </a:p>
        </p:txBody>
      </p:sp>
    </p:spTree>
    <p:extLst>
      <p:ext uri="{BB962C8B-B14F-4D97-AF65-F5344CB8AC3E}">
        <p14:creationId xmlns:p14="http://schemas.microsoft.com/office/powerpoint/2010/main" val="2429334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086-C572-79EE-D9BC-51463E2B2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2721C-CF4B-4199-28CF-B6A53A9ECBE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311D5DF-0D32-7187-E445-2935362325B6}"/>
              </a:ext>
            </a:extLst>
          </p:cNvPr>
          <p:cNvSpPr>
            <a:spLocks noGrp="1"/>
          </p:cNvSpPr>
          <p:nvPr>
            <p:ph type="body" idx="1"/>
          </p:nvPr>
        </p:nvSpPr>
        <p:spPr/>
        <p:txBody>
          <a:bodyPr/>
          <a:lstStyle/>
          <a:p>
            <a:r>
              <a:rPr lang="en-US" dirty="0"/>
              <a:t>In humans, we see a peak in the regression coefficient that approximately aligns with the RewP difference wave around 200 </a:t>
            </a:r>
            <a:r>
              <a:rPr lang="en-US" dirty="0" err="1"/>
              <a:t>ms</a:t>
            </a:r>
            <a:r>
              <a:rPr lang="en-US" dirty="0"/>
              <a:t>, and we see something similar in the rodents. Importantly, you can see that this is true across all sessions that we recorded and all doses of methylphenidate..</a:t>
            </a:r>
          </a:p>
          <a:p>
            <a:endParaRPr lang="en-US" dirty="0"/>
          </a:p>
        </p:txBody>
      </p:sp>
      <p:sp>
        <p:nvSpPr>
          <p:cNvPr id="4" name="Slide Number Placeholder 3">
            <a:extLst>
              <a:ext uri="{FF2B5EF4-FFF2-40B4-BE49-F238E27FC236}">
                <a16:creationId xmlns:a16="http://schemas.microsoft.com/office/drawing/2014/main" id="{7960D6E2-650D-352E-F231-740A757431CC}"/>
              </a:ext>
            </a:extLst>
          </p:cNvPr>
          <p:cNvSpPr>
            <a:spLocks noGrp="1"/>
          </p:cNvSpPr>
          <p:nvPr>
            <p:ph type="sldNum" sz="quarter" idx="5"/>
          </p:nvPr>
        </p:nvSpPr>
        <p:spPr/>
        <p:txBody>
          <a:bodyPr/>
          <a:lstStyle/>
          <a:p>
            <a:fld id="{E2D034A7-9452-C54E-A651-2368A596952F}" type="slidenum">
              <a:rPr lang="en-US" smtClean="0"/>
              <a:t>17</a:t>
            </a:fld>
            <a:endParaRPr lang="en-US"/>
          </a:p>
        </p:txBody>
      </p:sp>
    </p:spTree>
    <p:extLst>
      <p:ext uri="{BB962C8B-B14F-4D97-AF65-F5344CB8AC3E}">
        <p14:creationId xmlns:p14="http://schemas.microsoft.com/office/powerpoint/2010/main" val="3085545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putting these result sets together, it seems that the relationship between the initial neural response to reward and prediction error is conserved across species. A nice set of results that supplement the task-level analysis.</a:t>
            </a:r>
          </a:p>
          <a:p>
            <a:endParaRPr lang="en-US" dirty="0"/>
          </a:p>
          <a:p>
            <a:r>
              <a:rPr lang="en-US" dirty="0"/>
              <a:t>However, while we’ve dug into the task a little more using trial-data, it still doesn’t really break down the nuance of the task, specifically the learning piece. So, what if we try that and follow in the footsteps of Markus Ullsperger and some other SPR members.</a:t>
            </a:r>
          </a:p>
        </p:txBody>
      </p:sp>
      <p:sp>
        <p:nvSpPr>
          <p:cNvPr id="4" name="Slide Number Placeholder 3"/>
          <p:cNvSpPr>
            <a:spLocks noGrp="1"/>
          </p:cNvSpPr>
          <p:nvPr>
            <p:ph type="sldNum" sz="quarter" idx="5"/>
          </p:nvPr>
        </p:nvSpPr>
        <p:spPr/>
        <p:txBody>
          <a:bodyPr/>
          <a:lstStyle/>
          <a:p>
            <a:fld id="{8C6A62D3-769D-F349-A3F8-B6F214D63D0D}" type="slidenum">
              <a:rPr lang="en-US" smtClean="0"/>
              <a:t>18</a:t>
            </a:fld>
            <a:endParaRPr lang="en-US"/>
          </a:p>
        </p:txBody>
      </p:sp>
    </p:spTree>
    <p:extLst>
      <p:ext uri="{BB962C8B-B14F-4D97-AF65-F5344CB8AC3E}">
        <p14:creationId xmlns:p14="http://schemas.microsoft.com/office/powerpoint/2010/main" val="1073326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2C0CD-C963-9BBE-686F-5A1C83C68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E9C531-505D-0A81-AE86-94ECA6B40E8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3CCA902-8B2F-1191-464E-28E4544722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do this by using a logistic choice model with a pretty ugly to look at equation. But a high level we’re looking at predicting the probability of making a target choice on a given trial, based on information from the previous trial including the prior selection (target or non-target), the prior reward outcome (reward or not reward), the prior neural response (i.e. ERP amplitude), their various interactions, and some covariates.</a:t>
            </a:r>
          </a:p>
          <a:p>
            <a:endParaRPr lang="en-US" dirty="0"/>
          </a:p>
          <a:p>
            <a:r>
              <a:rPr lang="en-US" dirty="0"/>
              <a:t>- It’s really an attempt to acutely tie the expected behavior of the task (i.e., updating choice selection based on prior outcomes) with the neural information we capture.</a:t>
            </a:r>
          </a:p>
        </p:txBody>
      </p:sp>
      <p:sp>
        <p:nvSpPr>
          <p:cNvPr id="4" name="Slide Number Placeholder 3">
            <a:extLst>
              <a:ext uri="{FF2B5EF4-FFF2-40B4-BE49-F238E27FC236}">
                <a16:creationId xmlns:a16="http://schemas.microsoft.com/office/drawing/2014/main" id="{48DF4AD7-1C55-3F29-D510-DBF53575CFE0}"/>
              </a:ext>
            </a:extLst>
          </p:cNvPr>
          <p:cNvSpPr>
            <a:spLocks noGrp="1"/>
          </p:cNvSpPr>
          <p:nvPr>
            <p:ph type="sldNum" sz="quarter" idx="5"/>
          </p:nvPr>
        </p:nvSpPr>
        <p:spPr/>
        <p:txBody>
          <a:bodyPr/>
          <a:lstStyle/>
          <a:p>
            <a:fld id="{E2D034A7-9452-C54E-A651-2368A596952F}" type="slidenum">
              <a:rPr lang="en-US" smtClean="0"/>
              <a:t>19</a:t>
            </a:fld>
            <a:endParaRPr lang="en-US"/>
          </a:p>
        </p:txBody>
      </p:sp>
    </p:spTree>
    <p:extLst>
      <p:ext uri="{BB962C8B-B14F-4D97-AF65-F5344CB8AC3E}">
        <p14:creationId xmlns:p14="http://schemas.microsoft.com/office/powerpoint/2010/main" val="136962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C98F0-7739-090D-5BA2-229F69EB0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C4BA9-18B7-116D-FDAF-12DD005363C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83C15E1-AC78-9AEB-9CCE-5B661507F7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5D80B1-4247-30D1-CA95-A9389B89025A}"/>
              </a:ext>
            </a:extLst>
          </p:cNvPr>
          <p:cNvSpPr>
            <a:spLocks noGrp="1"/>
          </p:cNvSpPr>
          <p:nvPr>
            <p:ph type="sldNum" sz="quarter" idx="5"/>
          </p:nvPr>
        </p:nvSpPr>
        <p:spPr/>
        <p:txBody>
          <a:bodyPr/>
          <a:lstStyle/>
          <a:p>
            <a:fld id="{E2D034A7-9452-C54E-A651-2368A596952F}" type="slidenum">
              <a:rPr lang="en-US" smtClean="0"/>
              <a:t>2</a:t>
            </a:fld>
            <a:endParaRPr lang="en-US"/>
          </a:p>
        </p:txBody>
      </p:sp>
    </p:spTree>
    <p:extLst>
      <p:ext uri="{BB962C8B-B14F-4D97-AF65-F5344CB8AC3E}">
        <p14:creationId xmlns:p14="http://schemas.microsoft.com/office/powerpoint/2010/main" val="1753655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048E7-ABEC-B972-4A24-253AC0203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2FDD1-8604-C66A-856C-55130927067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22F7A60-6744-4466-D57E-BB95AE176FE3}"/>
              </a:ext>
            </a:extLst>
          </p:cNvPr>
          <p:cNvSpPr>
            <a:spLocks noGrp="1"/>
          </p:cNvSpPr>
          <p:nvPr>
            <p:ph type="body" idx="1"/>
          </p:nvPr>
        </p:nvSpPr>
        <p:spPr/>
        <p:txBody>
          <a:bodyPr/>
          <a:lstStyle/>
          <a:p>
            <a:r>
              <a:rPr lang="en-US" dirty="0"/>
              <a:t>Sticking to just the placebo data to make things easier, we see that our human participants internalized the contingencies of the task. A rewarded response in the last trial was far more likely to lead to a target selection on the current trial regardless of the previous selection; while non-rewarded outcomes were more ambiguous, non-rewarded targets diminished this likelihood, and non-rewarded non-targets were more middle of the road. </a:t>
            </a:r>
          </a:p>
        </p:txBody>
      </p:sp>
      <p:sp>
        <p:nvSpPr>
          <p:cNvPr id="4" name="Slide Number Placeholder 3">
            <a:extLst>
              <a:ext uri="{FF2B5EF4-FFF2-40B4-BE49-F238E27FC236}">
                <a16:creationId xmlns:a16="http://schemas.microsoft.com/office/drawing/2014/main" id="{F05D1B06-862C-DAD0-60A6-09DC66951DA2}"/>
              </a:ext>
            </a:extLst>
          </p:cNvPr>
          <p:cNvSpPr>
            <a:spLocks noGrp="1"/>
          </p:cNvSpPr>
          <p:nvPr>
            <p:ph type="sldNum" sz="quarter" idx="5"/>
          </p:nvPr>
        </p:nvSpPr>
        <p:spPr/>
        <p:txBody>
          <a:bodyPr/>
          <a:lstStyle/>
          <a:p>
            <a:fld id="{E2D034A7-9452-C54E-A651-2368A596952F}" type="slidenum">
              <a:rPr lang="en-US" smtClean="0"/>
              <a:t>20</a:t>
            </a:fld>
            <a:endParaRPr lang="en-US"/>
          </a:p>
        </p:txBody>
      </p:sp>
    </p:spTree>
    <p:extLst>
      <p:ext uri="{BB962C8B-B14F-4D97-AF65-F5344CB8AC3E}">
        <p14:creationId xmlns:p14="http://schemas.microsoft.com/office/powerpoint/2010/main" val="2817523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A6005-C324-C548-4703-B6FAB85DC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0A9AB-10A6-01E7-67AD-5F101B58F421}"/>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1D924CE-3278-EE70-618B-AFAB723D53D3}"/>
              </a:ext>
            </a:extLst>
          </p:cNvPr>
          <p:cNvSpPr>
            <a:spLocks noGrp="1"/>
          </p:cNvSpPr>
          <p:nvPr>
            <p:ph type="body" idx="1"/>
          </p:nvPr>
        </p:nvSpPr>
        <p:spPr/>
        <p:txBody>
          <a:bodyPr/>
          <a:lstStyle/>
          <a:p>
            <a:r>
              <a:rPr lang="en-US" dirty="0"/>
              <a:t>Interestingly, rodents don’t behave in quite the same way, such that they are largely driven by reward. If you reward a target, they are more likely to select a target on the next trial. But if you reward a non-target on the previous trial, they are more likely to select the non-target on the current trial.</a:t>
            </a:r>
          </a:p>
        </p:txBody>
      </p:sp>
      <p:sp>
        <p:nvSpPr>
          <p:cNvPr id="4" name="Slide Number Placeholder 3">
            <a:extLst>
              <a:ext uri="{FF2B5EF4-FFF2-40B4-BE49-F238E27FC236}">
                <a16:creationId xmlns:a16="http://schemas.microsoft.com/office/drawing/2014/main" id="{DDF99BD0-C49D-EBE1-A4D7-A8A1A25507CC}"/>
              </a:ext>
            </a:extLst>
          </p:cNvPr>
          <p:cNvSpPr>
            <a:spLocks noGrp="1"/>
          </p:cNvSpPr>
          <p:nvPr>
            <p:ph type="sldNum" sz="quarter" idx="5"/>
          </p:nvPr>
        </p:nvSpPr>
        <p:spPr/>
        <p:txBody>
          <a:bodyPr/>
          <a:lstStyle/>
          <a:p>
            <a:fld id="{E2D034A7-9452-C54E-A651-2368A596952F}" type="slidenum">
              <a:rPr lang="en-US" smtClean="0"/>
              <a:t>21</a:t>
            </a:fld>
            <a:endParaRPr lang="en-US"/>
          </a:p>
        </p:txBody>
      </p:sp>
    </p:spTree>
    <p:extLst>
      <p:ext uri="{BB962C8B-B14F-4D97-AF65-F5344CB8AC3E}">
        <p14:creationId xmlns:p14="http://schemas.microsoft.com/office/powerpoint/2010/main" val="786979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from these models, it seems that, rather than being a point of convergence, choice behavior is a place of divergence between humans and rodents. And if we cycle back to the original translational aim of the project, one that we might wish to consider when building preclinical experiments or translational designs (i.e., maybe constraining our work to only reward response and not something like </a:t>
            </a:r>
            <a:r>
              <a:rPr lang="en-US" dirty="0" err="1"/>
              <a:t>eward</a:t>
            </a:r>
            <a:r>
              <a:rPr lang="en-US" dirty="0"/>
              <a:t> learning).</a:t>
            </a:r>
          </a:p>
        </p:txBody>
      </p:sp>
      <p:sp>
        <p:nvSpPr>
          <p:cNvPr id="4" name="Slide Number Placeholder 3"/>
          <p:cNvSpPr>
            <a:spLocks noGrp="1"/>
          </p:cNvSpPr>
          <p:nvPr>
            <p:ph type="sldNum" sz="quarter" idx="5"/>
          </p:nvPr>
        </p:nvSpPr>
        <p:spPr/>
        <p:txBody>
          <a:bodyPr/>
          <a:lstStyle/>
          <a:p>
            <a:fld id="{8C6A62D3-769D-F349-A3F8-B6F214D63D0D}" type="slidenum">
              <a:rPr lang="en-US" smtClean="0"/>
              <a:t>22</a:t>
            </a:fld>
            <a:endParaRPr lang="en-US"/>
          </a:p>
        </p:txBody>
      </p:sp>
    </p:spTree>
    <p:extLst>
      <p:ext uri="{BB962C8B-B14F-4D97-AF65-F5344CB8AC3E}">
        <p14:creationId xmlns:p14="http://schemas.microsoft.com/office/powerpoint/2010/main" val="1055285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B8E7-A1CF-F547-DD02-BAD84DE5A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D56B3-00D6-4533-56EC-1C8C73256C0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FA3972E-01FF-CF08-1246-1D728C70032D}"/>
              </a:ext>
            </a:extLst>
          </p:cNvPr>
          <p:cNvSpPr>
            <a:spLocks noGrp="1"/>
          </p:cNvSpPr>
          <p:nvPr>
            <p:ph type="body" idx="1"/>
          </p:nvPr>
        </p:nvSpPr>
        <p:spPr/>
        <p:txBody>
          <a:bodyPr/>
          <a:lstStyle/>
          <a:p>
            <a:r>
              <a:rPr lang="en-US" dirty="0"/>
              <a:t>To wrap-up, specific to the aim of this study, It seems that the initial response to reward and it’s association with behavior is conserved across species, but there are species-level differences too. Particularly in choice behavior.</a:t>
            </a:r>
          </a:p>
          <a:p>
            <a:pPr marL="0" indent="0">
              <a:buFontTx/>
              <a:buNone/>
            </a:pPr>
            <a:endParaRPr lang="en-US" dirty="0"/>
          </a:p>
          <a:p>
            <a:pPr marL="0" indent="0">
              <a:buFontTx/>
              <a:buNone/>
            </a:pPr>
            <a:r>
              <a:rPr lang="en-US" dirty="0"/>
              <a:t>To the aim of this talk, trial-level ERP approaches provide new targets for analysis that can take advantage of the features of common tasks and enable more nuanced views of neural and behavioral data. </a:t>
            </a:r>
          </a:p>
          <a:p>
            <a:pPr marL="0" indent="0">
              <a:buFontTx/>
              <a:buNone/>
            </a:pPr>
            <a:endParaRPr lang="en-US" dirty="0"/>
          </a:p>
          <a:p>
            <a:pPr marL="0" indent="0">
              <a:buFontTx/>
              <a:buNone/>
            </a:pPr>
            <a:r>
              <a:rPr lang="en-US" dirty="0"/>
              <a:t>That said, there are some things to think about too. I think the most poignant for me was aligning your data at the trial-level, making sure that trial 1 is trial 1 for all data types. As a final note, I also wanted to highlight an interesting recent paper and approach as a future direction. Using photometry it proposes an analytical framework that combines analysis within and across trials and might enable us to fully leverage the temporal precision of EEG.</a:t>
            </a:r>
          </a:p>
          <a:p>
            <a:pPr marL="0" indent="0">
              <a:buFontTx/>
              <a:buNone/>
            </a:pPr>
            <a:endParaRPr lang="en-US" dirty="0"/>
          </a:p>
          <a:p>
            <a:pPr marL="0" indent="0">
              <a:buFontTx/>
              <a:buNone/>
            </a:pPr>
            <a:r>
              <a:rPr lang="en-US" dirty="0"/>
              <a:t> </a:t>
            </a:r>
          </a:p>
        </p:txBody>
      </p:sp>
      <p:sp>
        <p:nvSpPr>
          <p:cNvPr id="4" name="Slide Number Placeholder 3">
            <a:extLst>
              <a:ext uri="{FF2B5EF4-FFF2-40B4-BE49-F238E27FC236}">
                <a16:creationId xmlns:a16="http://schemas.microsoft.com/office/drawing/2014/main" id="{C0D2375D-2D4B-DCF6-A6F5-C96A90A0F8A2}"/>
              </a:ext>
            </a:extLst>
          </p:cNvPr>
          <p:cNvSpPr>
            <a:spLocks noGrp="1"/>
          </p:cNvSpPr>
          <p:nvPr>
            <p:ph type="sldNum" sz="quarter" idx="5"/>
          </p:nvPr>
        </p:nvSpPr>
        <p:spPr/>
        <p:txBody>
          <a:bodyPr/>
          <a:lstStyle/>
          <a:p>
            <a:fld id="{E2D034A7-9452-C54E-A651-2368A596952F}" type="slidenum">
              <a:rPr lang="en-US" smtClean="0"/>
              <a:t>23</a:t>
            </a:fld>
            <a:endParaRPr lang="en-US"/>
          </a:p>
        </p:txBody>
      </p:sp>
    </p:spTree>
    <p:extLst>
      <p:ext uri="{BB962C8B-B14F-4D97-AF65-F5344CB8AC3E}">
        <p14:creationId xmlns:p14="http://schemas.microsoft.com/office/powerpoint/2010/main" val="2220691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6B417-97D1-515A-575A-BF01B5692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CFAF4-C11A-9959-A799-57C0E89D5A8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9E05E56-18D3-20B7-CF93-8F5ACC2E9D33}"/>
              </a:ext>
            </a:extLst>
          </p:cNvPr>
          <p:cNvSpPr>
            <a:spLocks noGrp="1"/>
          </p:cNvSpPr>
          <p:nvPr>
            <p:ph type="body" idx="1"/>
          </p:nvPr>
        </p:nvSpPr>
        <p:spPr/>
        <p:txBody>
          <a:bodyPr/>
          <a:lstStyle/>
          <a:p>
            <a:r>
              <a:rPr lang="en-US" dirty="0"/>
              <a:t>Finally, I need to acknowledge the NIMH for the funding of the project that was awarded to Diego Pizzagalli, as well as our collaborators on this work, in particular Sam Barnes and Andre Der-Avakian. And those who worked on the UH project more broadly.</a:t>
            </a:r>
          </a:p>
        </p:txBody>
      </p:sp>
      <p:sp>
        <p:nvSpPr>
          <p:cNvPr id="4" name="Slide Number Placeholder 3">
            <a:extLst>
              <a:ext uri="{FF2B5EF4-FFF2-40B4-BE49-F238E27FC236}">
                <a16:creationId xmlns:a16="http://schemas.microsoft.com/office/drawing/2014/main" id="{CE2EC77F-F24A-FD3D-96C8-C730759FE0B8}"/>
              </a:ext>
            </a:extLst>
          </p:cNvPr>
          <p:cNvSpPr>
            <a:spLocks noGrp="1"/>
          </p:cNvSpPr>
          <p:nvPr>
            <p:ph type="sldNum" sz="quarter" idx="5"/>
          </p:nvPr>
        </p:nvSpPr>
        <p:spPr/>
        <p:txBody>
          <a:bodyPr/>
          <a:lstStyle/>
          <a:p>
            <a:fld id="{E2D034A7-9452-C54E-A651-2368A596952F}" type="slidenum">
              <a:rPr lang="en-US" smtClean="0"/>
              <a:t>24</a:t>
            </a:fld>
            <a:endParaRPr lang="en-US"/>
          </a:p>
        </p:txBody>
      </p:sp>
    </p:spTree>
    <p:extLst>
      <p:ext uri="{BB962C8B-B14F-4D97-AF65-F5344CB8AC3E}">
        <p14:creationId xmlns:p14="http://schemas.microsoft.com/office/powerpoint/2010/main" val="2222589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a:t>
            </a:r>
          </a:p>
        </p:txBody>
      </p:sp>
      <p:sp>
        <p:nvSpPr>
          <p:cNvPr id="4" name="Slide Number Placeholder 3"/>
          <p:cNvSpPr>
            <a:spLocks noGrp="1"/>
          </p:cNvSpPr>
          <p:nvPr>
            <p:ph type="sldNum" sz="quarter" idx="5"/>
          </p:nvPr>
        </p:nvSpPr>
        <p:spPr/>
        <p:txBody>
          <a:bodyPr/>
          <a:lstStyle/>
          <a:p>
            <a:fld id="{8C6A62D3-769D-F349-A3F8-B6F214D63D0D}" type="slidenum">
              <a:rPr lang="en-US" smtClean="0"/>
              <a:t>25</a:t>
            </a:fld>
            <a:endParaRPr lang="en-US"/>
          </a:p>
        </p:txBody>
      </p:sp>
    </p:spTree>
    <p:extLst>
      <p:ext uri="{BB962C8B-B14F-4D97-AF65-F5344CB8AC3E}">
        <p14:creationId xmlns:p14="http://schemas.microsoft.com/office/powerpoint/2010/main" val="1891552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E12AE-4C29-A794-E75F-F7BB7C799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5D4EF-D3A5-B44D-CF1C-606C85EDB7F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38FDE64-5288-EA0D-A19B-D16B8E651057}"/>
              </a:ext>
            </a:extLst>
          </p:cNvPr>
          <p:cNvSpPr>
            <a:spLocks noGrp="1"/>
          </p:cNvSpPr>
          <p:nvPr>
            <p:ph type="body" idx="1"/>
          </p:nvPr>
        </p:nvSpPr>
        <p:spPr/>
        <p:txBody>
          <a:bodyPr/>
          <a:lstStyle/>
          <a:p>
            <a:r>
              <a:rPr lang="en-US" dirty="0"/>
              <a:t>Very briefly – the rationale that motivated this study was based on the challenges in translating preclinical models of psychopathology into humans, and the possibility that reward processing could be leveraged to rectify this given it’s transdiagnostic nature and ability to be measured using EEG across species.</a:t>
            </a:r>
          </a:p>
          <a:p>
            <a:endParaRPr lang="en-US" dirty="0"/>
          </a:p>
          <a:p>
            <a:r>
              <a:rPr lang="en-US" dirty="0"/>
              <a:t>The high-level question underlying this work being what aspects of reward processing are concordant across species and what parts are not?</a:t>
            </a:r>
          </a:p>
        </p:txBody>
      </p:sp>
      <p:sp>
        <p:nvSpPr>
          <p:cNvPr id="4" name="Slide Number Placeholder 3">
            <a:extLst>
              <a:ext uri="{FF2B5EF4-FFF2-40B4-BE49-F238E27FC236}">
                <a16:creationId xmlns:a16="http://schemas.microsoft.com/office/drawing/2014/main" id="{02A0F6BA-FA1E-DAAB-15E1-8DE4837CC4DC}"/>
              </a:ext>
            </a:extLst>
          </p:cNvPr>
          <p:cNvSpPr>
            <a:spLocks noGrp="1"/>
          </p:cNvSpPr>
          <p:nvPr>
            <p:ph type="sldNum" sz="quarter" idx="5"/>
          </p:nvPr>
        </p:nvSpPr>
        <p:spPr/>
        <p:txBody>
          <a:bodyPr/>
          <a:lstStyle/>
          <a:p>
            <a:fld id="{E2D034A7-9452-C54E-A651-2368A596952F}" type="slidenum">
              <a:rPr lang="en-US" smtClean="0"/>
              <a:t>3</a:t>
            </a:fld>
            <a:endParaRPr lang="en-US"/>
          </a:p>
        </p:txBody>
      </p:sp>
    </p:spTree>
    <p:extLst>
      <p:ext uri="{BB962C8B-B14F-4D97-AF65-F5344CB8AC3E}">
        <p14:creationId xmlns:p14="http://schemas.microsoft.com/office/powerpoint/2010/main" val="4185470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B153-6E43-189C-EB29-09CD38983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54417-6CFC-1ABF-9121-3C80BA021F4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2EE3136-2A50-AE9C-BA29-6E4AC60AC163}"/>
              </a:ext>
            </a:extLst>
          </p:cNvPr>
          <p:cNvSpPr>
            <a:spLocks noGrp="1"/>
          </p:cNvSpPr>
          <p:nvPr>
            <p:ph type="body" idx="1"/>
          </p:nvPr>
        </p:nvSpPr>
        <p:spPr/>
        <p:txBody>
          <a:bodyPr/>
          <a:lstStyle/>
          <a:p>
            <a:r>
              <a:rPr lang="en-US" dirty="0"/>
              <a:t>So, in this talk today, I’m going to present some data and results in the vein of the first two aims of the study:</a:t>
            </a:r>
          </a:p>
          <a:p>
            <a:pPr marL="171450" indent="-171450">
              <a:buFontTx/>
              <a:buChar char="-"/>
            </a:pPr>
            <a:r>
              <a:rPr lang="en-US" dirty="0"/>
              <a:t>Firstly, identifying these signals and replicating and extending a recent paper we published.</a:t>
            </a:r>
          </a:p>
          <a:p>
            <a:pPr marL="171450" indent="-171450">
              <a:buFontTx/>
              <a:buChar char="-"/>
            </a:pPr>
            <a:r>
              <a:rPr lang="en-US" dirty="0"/>
              <a:t>And secondly, examining the effect of Methylphenidate – a dopamine and possibly reward enhancing drug – across species.</a:t>
            </a:r>
          </a:p>
          <a:p>
            <a:pPr marL="171450" indent="-171450">
              <a:buFontTx/>
              <a:buChar char="-"/>
            </a:pPr>
            <a:endParaRPr lang="en-US" dirty="0"/>
          </a:p>
          <a:p>
            <a:pPr marL="0" indent="0">
              <a:buFontTx/>
              <a:buNone/>
            </a:pPr>
            <a:r>
              <a:rPr lang="en-US" dirty="0"/>
              <a:t>I’m also hoping to describe what we’ve gotten out of an average-level analysis and how we’ve been able to augment that with trial-level analyses.</a:t>
            </a:r>
          </a:p>
        </p:txBody>
      </p:sp>
      <p:sp>
        <p:nvSpPr>
          <p:cNvPr id="4" name="Slide Number Placeholder 3">
            <a:extLst>
              <a:ext uri="{FF2B5EF4-FFF2-40B4-BE49-F238E27FC236}">
                <a16:creationId xmlns:a16="http://schemas.microsoft.com/office/drawing/2014/main" id="{AC206CD2-C386-778C-6466-566E9FB934FA}"/>
              </a:ext>
            </a:extLst>
          </p:cNvPr>
          <p:cNvSpPr>
            <a:spLocks noGrp="1"/>
          </p:cNvSpPr>
          <p:nvPr>
            <p:ph type="sldNum" sz="quarter" idx="5"/>
          </p:nvPr>
        </p:nvSpPr>
        <p:spPr/>
        <p:txBody>
          <a:bodyPr/>
          <a:lstStyle/>
          <a:p>
            <a:fld id="{E2D034A7-9452-C54E-A651-2368A596952F}" type="slidenum">
              <a:rPr lang="en-US" smtClean="0"/>
              <a:t>4</a:t>
            </a:fld>
            <a:endParaRPr lang="en-US"/>
          </a:p>
        </p:txBody>
      </p:sp>
    </p:spTree>
    <p:extLst>
      <p:ext uri="{BB962C8B-B14F-4D97-AF65-F5344CB8AC3E}">
        <p14:creationId xmlns:p14="http://schemas.microsoft.com/office/powerpoint/2010/main" val="1652014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04F6F-99D7-9E8A-D59A-2AC6827D5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7973F-25A3-48E8-EBFA-AAA6EFD2B13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9BDE01B-E6DD-40EA-0577-95C82DDD31C8}"/>
              </a:ext>
            </a:extLst>
          </p:cNvPr>
          <p:cNvSpPr>
            <a:spLocks noGrp="1"/>
          </p:cNvSpPr>
          <p:nvPr>
            <p:ph type="body" idx="1"/>
          </p:nvPr>
        </p:nvSpPr>
        <p:spPr/>
        <p:txBody>
          <a:bodyPr/>
          <a:lstStyle/>
          <a:p>
            <a:r>
              <a:rPr lang="en-US" dirty="0"/>
              <a:t>Briefly, we had 25 adult participants and 23 rodents complete the study using a randomized cross-over design. Humans completed 3-sessions preceded by different doses of Methylphenidate and rodents completed 4.</a:t>
            </a:r>
          </a:p>
        </p:txBody>
      </p:sp>
      <p:sp>
        <p:nvSpPr>
          <p:cNvPr id="4" name="Slide Number Placeholder 3">
            <a:extLst>
              <a:ext uri="{FF2B5EF4-FFF2-40B4-BE49-F238E27FC236}">
                <a16:creationId xmlns:a16="http://schemas.microsoft.com/office/drawing/2014/main" id="{5B9A606C-8DE1-7DC2-9E9E-26841B383DBB}"/>
              </a:ext>
            </a:extLst>
          </p:cNvPr>
          <p:cNvSpPr>
            <a:spLocks noGrp="1"/>
          </p:cNvSpPr>
          <p:nvPr>
            <p:ph type="sldNum" sz="quarter" idx="5"/>
          </p:nvPr>
        </p:nvSpPr>
        <p:spPr/>
        <p:txBody>
          <a:bodyPr/>
          <a:lstStyle/>
          <a:p>
            <a:fld id="{E2D034A7-9452-C54E-A651-2368A596952F}" type="slidenum">
              <a:rPr lang="en-US" smtClean="0"/>
              <a:t>5</a:t>
            </a:fld>
            <a:endParaRPr lang="en-US"/>
          </a:p>
        </p:txBody>
      </p:sp>
    </p:spTree>
    <p:extLst>
      <p:ext uri="{BB962C8B-B14F-4D97-AF65-F5344CB8AC3E}">
        <p14:creationId xmlns:p14="http://schemas.microsoft.com/office/powerpoint/2010/main" val="1043291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each session, both humans and rodents completed a Probabilistic Reversal Learning Task of 300 trials with a 80%/20% reward schedule. The Human task was a typical two-option visual choice task, where one of the two options was pre-selected to be the target choice which was rewarded at 80% and the other was the non-target which was rewarded at 20%. Subjects simply had to choose one of the two and would be rewarded and given feedback at these probabilities. Notably, the which stimuli was the target switched after a subject made 8 consecutive target responses. Rodents completed a task designed to be as analogous as possible using response levers and lights.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captured neural data during the task from both humans and rodents - Humans using scalp EEG, and rodents using electrodes implanted in the brain, notably in the ACC.</a:t>
            </a:r>
          </a:p>
          <a:p>
            <a:endParaRPr lang="en-US" dirty="0"/>
          </a:p>
          <a:p>
            <a:pPr marL="171450" indent="-171450">
              <a:buFontTx/>
              <a:buChar char="-"/>
            </a:pPr>
            <a:r>
              <a:rPr lang="en-US" dirty="0"/>
              <a:t>The last important thing to note is that the behavior of both humans and rodents were computationally modelled using a Q-learning model with three free parameters.</a:t>
            </a:r>
          </a:p>
        </p:txBody>
      </p:sp>
      <p:sp>
        <p:nvSpPr>
          <p:cNvPr id="4" name="Slide Number Placeholder 3"/>
          <p:cNvSpPr>
            <a:spLocks noGrp="1"/>
          </p:cNvSpPr>
          <p:nvPr>
            <p:ph type="sldNum" sz="quarter" idx="5"/>
          </p:nvPr>
        </p:nvSpPr>
        <p:spPr/>
        <p:txBody>
          <a:bodyPr/>
          <a:lstStyle/>
          <a:p>
            <a:fld id="{8C6A62D3-769D-F349-A3F8-B6F214D63D0D}" type="slidenum">
              <a:rPr lang="en-US" smtClean="0"/>
              <a:t>6</a:t>
            </a:fld>
            <a:endParaRPr lang="en-US"/>
          </a:p>
        </p:txBody>
      </p:sp>
    </p:spTree>
    <p:extLst>
      <p:ext uri="{BB962C8B-B14F-4D97-AF65-F5344CB8AC3E}">
        <p14:creationId xmlns:p14="http://schemas.microsoft.com/office/powerpoint/2010/main" val="3979656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Onto the results, and starting with some typical task-level or averaged analysis.</a:t>
            </a:r>
          </a:p>
        </p:txBody>
      </p:sp>
      <p:sp>
        <p:nvSpPr>
          <p:cNvPr id="4" name="Slide Number Placeholder 3"/>
          <p:cNvSpPr>
            <a:spLocks noGrp="1"/>
          </p:cNvSpPr>
          <p:nvPr>
            <p:ph type="sldNum" sz="quarter" idx="5"/>
          </p:nvPr>
        </p:nvSpPr>
        <p:spPr/>
        <p:txBody>
          <a:bodyPr/>
          <a:lstStyle/>
          <a:p>
            <a:fld id="{8C6A62D3-769D-F349-A3F8-B6F214D63D0D}" type="slidenum">
              <a:rPr lang="en-US" smtClean="0"/>
              <a:t>7</a:t>
            </a:fld>
            <a:endParaRPr lang="en-US"/>
          </a:p>
        </p:txBody>
      </p:sp>
    </p:spTree>
    <p:extLst>
      <p:ext uri="{BB962C8B-B14F-4D97-AF65-F5344CB8AC3E}">
        <p14:creationId xmlns:p14="http://schemas.microsoft.com/office/powerpoint/2010/main" val="3086300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E9672-8131-AD06-2014-43F3D62C4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98551-9977-374A-07FE-7F5239160EE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529E109-EBFB-D28F-E4E8-3C05808ED69C}"/>
              </a:ext>
            </a:extLst>
          </p:cNvPr>
          <p:cNvSpPr>
            <a:spLocks noGrp="1"/>
          </p:cNvSpPr>
          <p:nvPr>
            <p:ph type="body" idx="1"/>
          </p:nvPr>
        </p:nvSpPr>
        <p:spPr/>
        <p:txBody>
          <a:bodyPr/>
          <a:lstStyle/>
          <a:p>
            <a:r>
              <a:rPr lang="en-US" dirty="0"/>
              <a:t>Starting with task performance, in humans, we generally see that the number of reversals made in the task was largely the same across the different MPH conditions. And, surprisingly, we see roughly comparable performance in rodents – there are some differences, slightly lower total number of reversals, and the dip in performance in the highest dose condition. But it’s pretty on par.</a:t>
            </a:r>
          </a:p>
        </p:txBody>
      </p:sp>
      <p:sp>
        <p:nvSpPr>
          <p:cNvPr id="4" name="Slide Number Placeholder 3">
            <a:extLst>
              <a:ext uri="{FF2B5EF4-FFF2-40B4-BE49-F238E27FC236}">
                <a16:creationId xmlns:a16="http://schemas.microsoft.com/office/drawing/2014/main" id="{CE31E611-EDAB-2A07-AB98-0F5AA5307789}"/>
              </a:ext>
            </a:extLst>
          </p:cNvPr>
          <p:cNvSpPr>
            <a:spLocks noGrp="1"/>
          </p:cNvSpPr>
          <p:nvPr>
            <p:ph type="sldNum" sz="quarter" idx="5"/>
          </p:nvPr>
        </p:nvSpPr>
        <p:spPr/>
        <p:txBody>
          <a:bodyPr/>
          <a:lstStyle/>
          <a:p>
            <a:fld id="{E2D034A7-9452-C54E-A651-2368A596952F}" type="slidenum">
              <a:rPr lang="en-US" smtClean="0"/>
              <a:t>8</a:t>
            </a:fld>
            <a:endParaRPr lang="en-US"/>
          </a:p>
        </p:txBody>
      </p:sp>
    </p:spTree>
    <p:extLst>
      <p:ext uri="{BB962C8B-B14F-4D97-AF65-F5344CB8AC3E}">
        <p14:creationId xmlns:p14="http://schemas.microsoft.com/office/powerpoint/2010/main" val="2924491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90E77-9BBD-B971-E1E5-A2618C5EB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88AD06-0EF4-CF6E-30D9-2D625993FFC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D75D81C-B69B-C3B4-AC2D-B076C1271FD0}"/>
              </a:ext>
            </a:extLst>
          </p:cNvPr>
          <p:cNvSpPr>
            <a:spLocks noGrp="1"/>
          </p:cNvSpPr>
          <p:nvPr>
            <p:ph type="body" idx="1"/>
          </p:nvPr>
        </p:nvSpPr>
        <p:spPr/>
        <p:txBody>
          <a:bodyPr/>
          <a:lstStyle/>
          <a:p>
            <a:r>
              <a:rPr lang="en-US" dirty="0"/>
              <a:t>Moving to the neural data, if we look at the averaged response to the reward feedback stimuli, we see a similar alignment between species. Humans demonstrate a RewP, calculated as the reward – </a:t>
            </a:r>
            <a:r>
              <a:rPr lang="en-US" dirty="0" err="1"/>
              <a:t>nonreward</a:t>
            </a:r>
            <a:r>
              <a:rPr lang="en-US" dirty="0"/>
              <a:t> difference, peaking around 200 </a:t>
            </a:r>
            <a:r>
              <a:rPr lang="en-US" dirty="0" err="1"/>
              <a:t>ms</a:t>
            </a:r>
            <a:r>
              <a:rPr lang="en-US" dirty="0"/>
              <a:t>, and Rodents show a similar kind of response a little earlier, peaking around 100 </a:t>
            </a:r>
            <a:r>
              <a:rPr lang="en-US" dirty="0" err="1"/>
              <a:t>ms.</a:t>
            </a:r>
            <a:endParaRPr lang="en-US" dirty="0"/>
          </a:p>
          <a:p>
            <a:endParaRPr lang="en-US" dirty="0"/>
          </a:p>
          <a:p>
            <a:r>
              <a:rPr lang="en-US" dirty="0"/>
              <a:t>I want to note that these are Grand-average ERPs from only the Placebo/Vehicle condition (i.e., without MPH), but the traces from the other conditions look very similar.</a:t>
            </a:r>
          </a:p>
        </p:txBody>
      </p:sp>
      <p:sp>
        <p:nvSpPr>
          <p:cNvPr id="4" name="Slide Number Placeholder 3">
            <a:extLst>
              <a:ext uri="{FF2B5EF4-FFF2-40B4-BE49-F238E27FC236}">
                <a16:creationId xmlns:a16="http://schemas.microsoft.com/office/drawing/2014/main" id="{68D645CE-625D-CB31-65E6-CC663D269163}"/>
              </a:ext>
            </a:extLst>
          </p:cNvPr>
          <p:cNvSpPr>
            <a:spLocks noGrp="1"/>
          </p:cNvSpPr>
          <p:nvPr>
            <p:ph type="sldNum" sz="quarter" idx="5"/>
          </p:nvPr>
        </p:nvSpPr>
        <p:spPr/>
        <p:txBody>
          <a:bodyPr/>
          <a:lstStyle/>
          <a:p>
            <a:fld id="{E2D034A7-9452-C54E-A651-2368A596952F}" type="slidenum">
              <a:rPr lang="en-US" smtClean="0"/>
              <a:t>9</a:t>
            </a:fld>
            <a:endParaRPr lang="en-US"/>
          </a:p>
        </p:txBody>
      </p:sp>
    </p:spTree>
    <p:extLst>
      <p:ext uri="{BB962C8B-B14F-4D97-AF65-F5344CB8AC3E}">
        <p14:creationId xmlns:p14="http://schemas.microsoft.com/office/powerpoint/2010/main" val="1111737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10.jpeg"/><Relationship Id="rId4" Type="http://schemas.openxmlformats.org/officeDocument/2006/relationships/image" Target="../media/image9.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9.emf"/><Relationship Id="rId4" Type="http://schemas.openxmlformats.org/officeDocument/2006/relationships/oleObject" Target="../embeddings/oleObject2.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9.emf"/><Relationship Id="rId4" Type="http://schemas.openxmlformats.org/officeDocument/2006/relationships/oleObject" Target="../embeddings/oleObject2.bin"/></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9.emf"/><Relationship Id="rId4" Type="http://schemas.openxmlformats.org/officeDocument/2006/relationships/oleObject" Target="../embeddings/oleObject2.bin"/></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9.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9.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9.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9.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9.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9.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9.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9.emf"/></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5" Type="http://schemas.openxmlformats.org/officeDocument/2006/relationships/image" Target="../media/image27.png"/><Relationship Id="rId4" Type="http://schemas.openxmlformats.org/officeDocument/2006/relationships/image" Target="../media/image2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30.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5" Type="http://schemas.openxmlformats.org/officeDocument/2006/relationships/image" Target="../media/image30.png"/><Relationship Id="rId4" Type="http://schemas.openxmlformats.org/officeDocument/2006/relationships/image" Target="../media/image2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32.svg"/><Relationship Id="rId4" Type="http://schemas.openxmlformats.org/officeDocument/2006/relationships/image" Target="../media/image3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3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5" Type="http://schemas.openxmlformats.org/officeDocument/2006/relationships/image" Target="../media/image34.png"/><Relationship Id="rId4" Type="http://schemas.openxmlformats.org/officeDocument/2006/relationships/image" Target="../media/image2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37.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5" Type="http://schemas.openxmlformats.org/officeDocument/2006/relationships/image" Target="../media/image37.png"/><Relationship Id="rId4" Type="http://schemas.openxmlformats.org/officeDocument/2006/relationships/image" Target="../media/image2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0.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5.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49.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5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53.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5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2.xml"/><Relationship Id="rId4" Type="http://schemas.openxmlformats.org/officeDocument/2006/relationships/image" Target="../media/image5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0.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7"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47333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8"/>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133759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270560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218070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1125670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18239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1"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356398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1" y="236426"/>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242399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05180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289156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575" indent="-233363">
              <a:buFont typeface="Wingdings" pitchFamily="2" charset="2"/>
              <a:buChar char="§"/>
              <a:defRPr/>
            </a:lvl4pPr>
            <a:lvl5pPr marL="1146175" indent="-234950">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75" indent="0" algn="l" defTabSz="914400"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00"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Center for Depression, Anxiety, and Stress Research   |   Confidential—do not copy or distribute</a:t>
            </a:r>
          </a:p>
        </p:txBody>
      </p:sp>
    </p:spTree>
    <p:extLst>
      <p:ext uri="{BB962C8B-B14F-4D97-AF65-F5344CB8AC3E}">
        <p14:creationId xmlns:p14="http://schemas.microsoft.com/office/powerpoint/2010/main" val="237943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52190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7"/>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421786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3"/>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63" indent="0">
              <a:buNone/>
              <a:defRPr/>
            </a:lvl2pPr>
            <a:lvl4pPr marL="917575" indent="-233363">
              <a:buFont typeface="Wingdings" pitchFamily="2" charset="2"/>
              <a:buChar char="§"/>
              <a:defRPr/>
            </a:lvl4pPr>
            <a:lvl5pPr marL="1146175" indent="-234950">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3" y="1466692"/>
            <a:ext cx="3640377" cy="310770"/>
          </a:xfrm>
        </p:spPr>
        <p:txBody>
          <a:bodyPr/>
          <a:lstStyle>
            <a:lvl2pPr marL="233363" indent="0">
              <a:buNone/>
              <a:defRPr/>
            </a:lvl2pPr>
            <a:lvl4pPr marL="917575" indent="-233363">
              <a:buFont typeface="Wingdings" pitchFamily="2" charset="2"/>
              <a:buChar char="§"/>
              <a:defRPr/>
            </a:lvl4pPr>
            <a:lvl5pPr marL="1146175" indent="-234950">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3" y="1979613"/>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349498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0"/>
            <a:ext cx="11315700" cy="1476375"/>
          </a:xfrm>
        </p:spPr>
        <p:txBody>
          <a:bodyPr/>
          <a:lstStyle>
            <a:lvl1pPr>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9482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solidFill>
            <a:schemeClr val="accent2"/>
          </a:solidFill>
        </p:spPr>
        <p:txBody>
          <a:bodyPr wrap="square" anchor="ctr" anchorCtr="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7" name="Text Placeholder 6">
            <a:extLst>
              <a:ext uri="{FF2B5EF4-FFF2-40B4-BE49-F238E27FC236}">
                <a16:creationId xmlns:a16="http://schemas.microsoft.com/office/drawing/2014/main" id="{70962A4D-0CB3-3DF9-6C8D-8A79AD455D40}"/>
              </a:ext>
            </a:extLst>
          </p:cNvPr>
          <p:cNvSpPr>
            <a:spLocks noGrp="1"/>
          </p:cNvSpPr>
          <p:nvPr>
            <p:ph type="body" sz="quarter" idx="22" hasCustomPrompt="1"/>
          </p:nvPr>
        </p:nvSpPr>
        <p:spPr>
          <a:xfrm>
            <a:off x="342900" y="2069474"/>
            <a:ext cx="11526838" cy="983969"/>
          </a:xfrm>
        </p:spPr>
        <p:txBody>
          <a:bodyPr/>
          <a:lstStyle>
            <a:lvl5pPr marL="911225" indent="0">
              <a:buNone/>
              <a:defRPr/>
            </a:lvl5pPr>
          </a:lstStyle>
          <a:p>
            <a:r>
              <a:rPr lang="en-US" sz="2000"/>
              <a:t>This is an example of how body copy should be treated in template. Starting out body copy will default to Calibri (</a:t>
            </a:r>
            <a:r>
              <a:rPr lang="cs-CZ" sz="2000"/>
              <a:t>24pt</a:t>
            </a:r>
            <a:r>
              <a:rPr lang="en-US" sz="2000"/>
              <a:t> type). Text can be sized up or down as the need should arise, but the best bet is to keep primary copy at this size. </a:t>
            </a:r>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60527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7" name="Text Placeholder 6">
            <a:extLst>
              <a:ext uri="{FF2B5EF4-FFF2-40B4-BE49-F238E27FC236}">
                <a16:creationId xmlns:a16="http://schemas.microsoft.com/office/drawing/2014/main" id="{70962A4D-0CB3-3DF9-6C8D-8A79AD455D40}"/>
              </a:ext>
            </a:extLst>
          </p:cNvPr>
          <p:cNvSpPr>
            <a:spLocks noGrp="1"/>
          </p:cNvSpPr>
          <p:nvPr>
            <p:ph type="body" sz="quarter" idx="22" hasCustomPrompt="1"/>
          </p:nvPr>
        </p:nvSpPr>
        <p:spPr>
          <a:xfrm>
            <a:off x="342900" y="2069474"/>
            <a:ext cx="11526838" cy="983969"/>
          </a:xfrm>
        </p:spPr>
        <p:txBody>
          <a:bodyPr/>
          <a:lstStyle>
            <a:lvl5pPr marL="911225" indent="0">
              <a:buNone/>
              <a:defRPr/>
            </a:lvl5pPr>
          </a:lstStyle>
          <a:p>
            <a:r>
              <a:rPr lang="en-US" sz="2000"/>
              <a:t>This is an example of how body copy should be treated in template. Starting out body copy will default to Calibri (</a:t>
            </a:r>
            <a:r>
              <a:rPr lang="cs-CZ" sz="2000"/>
              <a:t>24pt</a:t>
            </a:r>
            <a:r>
              <a:rPr lang="en-US" sz="2000"/>
              <a:t> type). Text can be sized up or down as the need should arise, but the best bet is to keep primary copy at this size. </a:t>
            </a:r>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45421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7" name="Text Placeholder 6">
            <a:extLst>
              <a:ext uri="{FF2B5EF4-FFF2-40B4-BE49-F238E27FC236}">
                <a16:creationId xmlns:a16="http://schemas.microsoft.com/office/drawing/2014/main" id="{70962A4D-0CB3-3DF9-6C8D-8A79AD455D40}"/>
              </a:ext>
            </a:extLst>
          </p:cNvPr>
          <p:cNvSpPr>
            <a:spLocks noGrp="1"/>
          </p:cNvSpPr>
          <p:nvPr>
            <p:ph type="body" sz="quarter" idx="22" hasCustomPrompt="1"/>
          </p:nvPr>
        </p:nvSpPr>
        <p:spPr>
          <a:xfrm>
            <a:off x="342900" y="2069474"/>
            <a:ext cx="11526838" cy="983969"/>
          </a:xfrm>
        </p:spPr>
        <p:txBody>
          <a:bodyPr/>
          <a:lstStyle>
            <a:lvl5pPr marL="911225" indent="0">
              <a:buNone/>
              <a:defRPr/>
            </a:lvl5pPr>
          </a:lstStyle>
          <a:p>
            <a:r>
              <a:rPr lang="en-US" sz="2000"/>
              <a:t>This is an example of how body copy should be treated in template. Starting out body copy will default to Calibri (</a:t>
            </a:r>
            <a:r>
              <a:rPr lang="cs-CZ" sz="2000"/>
              <a:t>24pt</a:t>
            </a:r>
            <a:r>
              <a:rPr lang="en-US" sz="2000"/>
              <a:t> type). Text can be sized up or down as the need should arise, but the best bet is to keep primary copy at this size. </a:t>
            </a:r>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944968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sp>
        <p:nvSpPr>
          <p:cNvPr id="4" name="Round Same Side Corner Rectangle 3">
            <a:extLst>
              <a:ext uri="{FF2B5EF4-FFF2-40B4-BE49-F238E27FC236}">
                <a16:creationId xmlns:a16="http://schemas.microsoft.com/office/drawing/2014/main" id="{8D170B2A-189C-8DED-1132-8A2AEC78ADF6}"/>
              </a:ext>
            </a:extLst>
          </p:cNvPr>
          <p:cNvSpPr/>
          <p:nvPr userDrawn="1"/>
        </p:nvSpPr>
        <p:spPr>
          <a:xfrm rot="5400000">
            <a:off x="5207506" y="-3951494"/>
            <a:ext cx="1455294" cy="11870306"/>
          </a:xfrm>
          <a:prstGeom prst="round2SameRect">
            <a:avLst>
              <a:gd name="adj1" fmla="val 1028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7" name="Text Placeholder 6">
            <a:extLst>
              <a:ext uri="{FF2B5EF4-FFF2-40B4-BE49-F238E27FC236}">
                <a16:creationId xmlns:a16="http://schemas.microsoft.com/office/drawing/2014/main" id="{70962A4D-0CB3-3DF9-6C8D-8A79AD455D40}"/>
              </a:ext>
            </a:extLst>
          </p:cNvPr>
          <p:cNvSpPr>
            <a:spLocks noGrp="1"/>
          </p:cNvSpPr>
          <p:nvPr>
            <p:ph type="body" sz="quarter" idx="22" hasCustomPrompt="1"/>
          </p:nvPr>
        </p:nvSpPr>
        <p:spPr>
          <a:xfrm>
            <a:off x="342900" y="1489075"/>
            <a:ext cx="11184495" cy="923330"/>
          </a:xfrm>
        </p:spPr>
        <p:txBody>
          <a:bodyPr wrap="square">
            <a:spAutoFit/>
          </a:bodyPr>
          <a:lstStyle>
            <a:lvl1pPr>
              <a:defRPr lang="en-US" sz="2400" dirty="0" smtClean="0">
                <a:solidFill>
                  <a:schemeClr val="accent2"/>
                </a:solidFill>
              </a:defRPr>
            </a:lvl1pPr>
            <a:lvl5pPr marL="911225" indent="0">
              <a:buNone/>
              <a:defRPr/>
            </a:lvl5pPr>
          </a:lstStyle>
          <a:p>
            <a:r>
              <a:rPr lang="en-US" sz="2000"/>
              <a:t>This is an example of how body copy should be treated in template. Starting out body copy will default to Calibri (</a:t>
            </a:r>
            <a:r>
              <a:rPr lang="cs-CZ" sz="2000"/>
              <a:t>24pt</a:t>
            </a:r>
            <a:r>
              <a:rPr lang="en-US" sz="2000"/>
              <a:t> type). Text can be sized up or down as the need should arise, but it’s best to keep primary copy at this size. </a:t>
            </a:r>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362695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2"/>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2"/>
            <a:ext cx="518464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2"/>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1"/>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13905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88204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94329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1" y="307237"/>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1"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01402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2"/>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7"/>
            <a:ext cx="518464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1"/>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54584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0"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5"/>
            <a:ext cx="3301004" cy="4256086"/>
          </a:xfrm>
        </p:spPr>
        <p:txBody>
          <a:bodyPr wrap="square" anchor="ctr" anchorCtr="0">
            <a:noAutofit/>
          </a:bodyPr>
          <a:lstStyle>
            <a:lvl1pPr>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86134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899"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1" y="3738916"/>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0" name="Right Arrow 9">
            <a:extLst>
              <a:ext uri="{FF2B5EF4-FFF2-40B4-BE49-F238E27FC236}">
                <a16:creationId xmlns:a16="http://schemas.microsoft.com/office/drawing/2014/main" id="{ABFCA006-3540-93BD-A015-396DCC128E3A}"/>
              </a:ext>
            </a:extLst>
          </p:cNvPr>
          <p:cNvSpPr/>
          <p:nvPr userDrawn="1"/>
        </p:nvSpPr>
        <p:spPr>
          <a:xfrm>
            <a:off x="3934047" y="2328530"/>
            <a:ext cx="318976" cy="31897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ight Arrow 10">
            <a:extLst>
              <a:ext uri="{FF2B5EF4-FFF2-40B4-BE49-F238E27FC236}">
                <a16:creationId xmlns:a16="http://schemas.microsoft.com/office/drawing/2014/main" id="{1DA99652-05EF-C66F-BBF6-C75B025950CD}"/>
              </a:ext>
            </a:extLst>
          </p:cNvPr>
          <p:cNvSpPr/>
          <p:nvPr userDrawn="1"/>
        </p:nvSpPr>
        <p:spPr>
          <a:xfrm>
            <a:off x="7946916" y="2328530"/>
            <a:ext cx="318976" cy="31897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Right Arrow 11">
            <a:extLst>
              <a:ext uri="{FF2B5EF4-FFF2-40B4-BE49-F238E27FC236}">
                <a16:creationId xmlns:a16="http://schemas.microsoft.com/office/drawing/2014/main" id="{894D5EC0-4A55-967C-0FB2-6089952F5C1A}"/>
              </a:ext>
            </a:extLst>
          </p:cNvPr>
          <p:cNvSpPr/>
          <p:nvPr userDrawn="1"/>
        </p:nvSpPr>
        <p:spPr>
          <a:xfrm>
            <a:off x="3934047" y="4554278"/>
            <a:ext cx="318976" cy="31897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Right Arrow 12">
            <a:extLst>
              <a:ext uri="{FF2B5EF4-FFF2-40B4-BE49-F238E27FC236}">
                <a16:creationId xmlns:a16="http://schemas.microsoft.com/office/drawing/2014/main" id="{61AF85CC-0C96-161D-0395-941132965864}"/>
              </a:ext>
            </a:extLst>
          </p:cNvPr>
          <p:cNvSpPr/>
          <p:nvPr userDrawn="1"/>
        </p:nvSpPr>
        <p:spPr>
          <a:xfrm>
            <a:off x="7946916" y="4554278"/>
            <a:ext cx="318976" cy="31897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ext Placeholder 18">
            <a:extLst>
              <a:ext uri="{FF2B5EF4-FFF2-40B4-BE49-F238E27FC236}">
                <a16:creationId xmlns:a16="http://schemas.microsoft.com/office/drawing/2014/main" id="{1B12C915-67BB-EAF4-C8CF-14DAEA822BB4}"/>
              </a:ext>
            </a:extLst>
          </p:cNvPr>
          <p:cNvSpPr>
            <a:spLocks noGrp="1"/>
          </p:cNvSpPr>
          <p:nvPr>
            <p:ph type="body" sz="quarter" idx="14" hasCustomPrompt="1"/>
          </p:nvPr>
        </p:nvSpPr>
        <p:spPr>
          <a:xfrm>
            <a:off x="4351901" y="1480391"/>
            <a:ext cx="3500438" cy="1994647"/>
          </a:xfrm>
          <a:solidFill>
            <a:schemeClr val="accent2"/>
          </a:solidFill>
        </p:spPr>
        <p:txBody>
          <a:bodyPr lIns="91440" anchor="ctr" anchorCtr="0"/>
          <a:lstStyle>
            <a:lvl1pPr>
              <a:defRPr sz="2400"/>
            </a:lvl1pPr>
          </a:lstStyle>
          <a:p>
            <a:pPr marL="173038"/>
            <a:r>
              <a:rPr lang="en-US" sz="2000">
                <a:solidFill>
                  <a:schemeClr val="bg1"/>
                </a:solidFill>
              </a:rPr>
              <a:t>Callout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a:t>
            </a:r>
          </a:p>
        </p:txBody>
      </p:sp>
      <p:sp>
        <p:nvSpPr>
          <p:cNvPr id="20" name="Text Placeholder 18">
            <a:extLst>
              <a:ext uri="{FF2B5EF4-FFF2-40B4-BE49-F238E27FC236}">
                <a16:creationId xmlns:a16="http://schemas.microsoft.com/office/drawing/2014/main" id="{67AD2105-1508-A173-2297-9E3F4E443E2E}"/>
              </a:ext>
            </a:extLst>
          </p:cNvPr>
          <p:cNvSpPr>
            <a:spLocks noGrp="1"/>
          </p:cNvSpPr>
          <p:nvPr>
            <p:ph type="body" sz="quarter" idx="15" hasCustomPrompt="1"/>
          </p:nvPr>
        </p:nvSpPr>
        <p:spPr>
          <a:xfrm>
            <a:off x="8362311" y="3749458"/>
            <a:ext cx="3500438" cy="1994647"/>
          </a:xfrm>
          <a:solidFill>
            <a:schemeClr val="accent2"/>
          </a:solidFill>
        </p:spPr>
        <p:txBody>
          <a:bodyPr lIns="91440" anchor="ctr" anchorCtr="0"/>
          <a:lstStyle>
            <a:lvl1pPr>
              <a:defRPr sz="2400"/>
            </a:lvl1pPr>
          </a:lstStyle>
          <a:p>
            <a:pPr marL="173038"/>
            <a:r>
              <a:rPr lang="en-US" sz="2000">
                <a:solidFill>
                  <a:schemeClr val="bg1"/>
                </a:solidFill>
              </a:rPr>
              <a:t>Callout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a:t>
            </a:r>
          </a:p>
        </p:txBody>
      </p:sp>
      <p:sp>
        <p:nvSpPr>
          <p:cNvPr id="21" name="Text Placeholder 18">
            <a:extLst>
              <a:ext uri="{FF2B5EF4-FFF2-40B4-BE49-F238E27FC236}">
                <a16:creationId xmlns:a16="http://schemas.microsoft.com/office/drawing/2014/main" id="{45571044-3297-EE65-4E78-AEC33AA6EBAA}"/>
              </a:ext>
            </a:extLst>
          </p:cNvPr>
          <p:cNvSpPr>
            <a:spLocks noGrp="1"/>
          </p:cNvSpPr>
          <p:nvPr>
            <p:ph type="body" sz="quarter" idx="16" hasCustomPrompt="1"/>
          </p:nvPr>
        </p:nvSpPr>
        <p:spPr>
          <a:xfrm>
            <a:off x="342899" y="3749458"/>
            <a:ext cx="3500438" cy="1994647"/>
          </a:xfrm>
          <a:solidFill>
            <a:schemeClr val="accent2"/>
          </a:solidFill>
        </p:spPr>
        <p:txBody>
          <a:bodyPr lIns="91440" anchor="ctr" anchorCtr="0"/>
          <a:lstStyle>
            <a:lvl1pPr>
              <a:defRPr sz="2400"/>
            </a:lvl1pPr>
          </a:lstStyle>
          <a:p>
            <a:pPr marL="173038"/>
            <a:r>
              <a:rPr lang="en-US" sz="2000">
                <a:solidFill>
                  <a:schemeClr val="bg1"/>
                </a:solidFill>
              </a:rPr>
              <a:t>Callout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a:t>
            </a:r>
          </a:p>
        </p:txBody>
      </p:sp>
    </p:spTree>
    <p:extLst>
      <p:ext uri="{BB962C8B-B14F-4D97-AF65-F5344CB8AC3E}">
        <p14:creationId xmlns:p14="http://schemas.microsoft.com/office/powerpoint/2010/main" val="303612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503862"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345238" y="1495668"/>
            <a:ext cx="5503862"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chemeClr val="bg1"/>
              </a:solidFill>
            </a:endParaRPr>
          </a:p>
        </p:txBody>
      </p:sp>
      <p:sp>
        <p:nvSpPr>
          <p:cNvPr id="7" name="Text Placeholder 6">
            <a:extLst>
              <a:ext uri="{FF2B5EF4-FFF2-40B4-BE49-F238E27FC236}">
                <a16:creationId xmlns:a16="http://schemas.microsoft.com/office/drawing/2014/main" id="{C41B25C7-8AFD-3736-98A2-3E7FC089A7E9}"/>
              </a:ext>
            </a:extLst>
          </p:cNvPr>
          <p:cNvSpPr>
            <a:spLocks noGrp="1"/>
          </p:cNvSpPr>
          <p:nvPr>
            <p:ph type="body" sz="quarter" idx="11" hasCustomPrompt="1"/>
          </p:nvPr>
        </p:nvSpPr>
        <p:spPr>
          <a:xfrm>
            <a:off x="350838" y="1489075"/>
            <a:ext cx="5495925" cy="4256088"/>
          </a:xfrm>
        </p:spPr>
        <p:txBody>
          <a:bodyPr tIns="365760" rIns="91440" anchor="t" anchorCtr="0"/>
          <a:lstStyle>
            <a:lvl1pPr>
              <a:defRPr sz="3200"/>
            </a:lvl1pPr>
          </a:lstStyle>
          <a:p>
            <a:pPr marL="233363"/>
            <a:r>
              <a:rPr lang="en-US" sz="2800">
                <a:solidFill>
                  <a:schemeClr val="bg1"/>
                </a:solidFill>
              </a:rPr>
              <a:t>Before</a:t>
            </a:r>
          </a:p>
          <a:p>
            <a:pPr marL="233363"/>
            <a:endParaRPr lang="en-US" sz="2000">
              <a:solidFill>
                <a:schemeClr val="bg1"/>
              </a:solidFill>
            </a:endParaRPr>
          </a:p>
          <a:p>
            <a:pPr marL="233363"/>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br>
              <a:rPr lang="en-US" sz="2000">
                <a:solidFill>
                  <a:schemeClr val="bg1"/>
                </a:solidFill>
              </a:rPr>
            </a:br>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ips</a:t>
            </a:r>
            <a:r>
              <a:rPr lang="en-US" sz="2000">
                <a:solidFill>
                  <a:schemeClr val="bg1"/>
                </a:solidFill>
              </a:rPr>
              <a:t>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a:t>
            </a:r>
          </a:p>
        </p:txBody>
      </p:sp>
      <p:sp>
        <p:nvSpPr>
          <p:cNvPr id="8" name="Text Placeholder 6">
            <a:extLst>
              <a:ext uri="{FF2B5EF4-FFF2-40B4-BE49-F238E27FC236}">
                <a16:creationId xmlns:a16="http://schemas.microsoft.com/office/drawing/2014/main" id="{61ED2233-2E11-EDBF-817B-0150D11C4B65}"/>
              </a:ext>
            </a:extLst>
          </p:cNvPr>
          <p:cNvSpPr>
            <a:spLocks noGrp="1"/>
          </p:cNvSpPr>
          <p:nvPr>
            <p:ph type="body" sz="quarter" idx="12" hasCustomPrompt="1"/>
          </p:nvPr>
        </p:nvSpPr>
        <p:spPr>
          <a:xfrm>
            <a:off x="6345238" y="1489075"/>
            <a:ext cx="5495925" cy="4256088"/>
          </a:xfrm>
        </p:spPr>
        <p:txBody>
          <a:bodyPr tIns="365760" rIns="91440" anchor="t" anchorCtr="0"/>
          <a:lstStyle/>
          <a:p>
            <a:pPr marL="233363"/>
            <a:r>
              <a:rPr lang="en-US" sz="2800">
                <a:solidFill>
                  <a:schemeClr val="bg1"/>
                </a:solidFill>
              </a:rPr>
              <a:t>After</a:t>
            </a:r>
          </a:p>
          <a:p>
            <a:pPr marL="233363"/>
            <a:endParaRPr lang="en-US" sz="2000">
              <a:solidFill>
                <a:schemeClr val="bg1"/>
              </a:solidFill>
            </a:endParaRPr>
          </a:p>
          <a:p>
            <a:pPr marL="233363"/>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br>
              <a:rPr lang="en-US" sz="2000">
                <a:solidFill>
                  <a:schemeClr val="bg1"/>
                </a:solidFill>
              </a:rPr>
            </a:br>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ips</a:t>
            </a:r>
            <a:r>
              <a:rPr lang="en-US" sz="2000">
                <a:solidFill>
                  <a:schemeClr val="bg1"/>
                </a:solidFill>
              </a:rPr>
              <a:t>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a:t>
            </a:r>
          </a:p>
        </p:txBody>
      </p:sp>
    </p:spTree>
    <p:extLst>
      <p:ext uri="{BB962C8B-B14F-4D97-AF65-F5344CB8AC3E}">
        <p14:creationId xmlns:p14="http://schemas.microsoft.com/office/powerpoint/2010/main" val="2382083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88"/>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62770" y="1489075"/>
            <a:ext cx="366203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88"/>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187070"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88"/>
            <a:endParaRPr lang="en-US" sz="800">
              <a:solidFill>
                <a:schemeClr val="bg1"/>
              </a:solidFill>
            </a:endParaRPr>
          </a:p>
        </p:txBody>
      </p:sp>
      <p:sp>
        <p:nvSpPr>
          <p:cNvPr id="8" name="Text Placeholder 7">
            <a:extLst>
              <a:ext uri="{FF2B5EF4-FFF2-40B4-BE49-F238E27FC236}">
                <a16:creationId xmlns:a16="http://schemas.microsoft.com/office/drawing/2014/main" id="{BF89C5FE-78DE-157C-7F45-10C1CEDB7CA9}"/>
              </a:ext>
            </a:extLst>
          </p:cNvPr>
          <p:cNvSpPr>
            <a:spLocks noGrp="1"/>
          </p:cNvSpPr>
          <p:nvPr>
            <p:ph type="body" sz="quarter" idx="11" hasCustomPrompt="1"/>
          </p:nvPr>
        </p:nvSpPr>
        <p:spPr>
          <a:xfrm>
            <a:off x="350520" y="1480391"/>
            <a:ext cx="3649980" cy="4264772"/>
          </a:xfrm>
        </p:spPr>
        <p:txBody>
          <a:bodyPr lIns="91440" tIns="182880" rIns="182880"/>
          <a:lstStyle/>
          <a:p>
            <a:pPr marL="115888"/>
            <a:r>
              <a:rPr lang="en-US" sz="2800" b="1">
                <a:solidFill>
                  <a:schemeClr val="accent2"/>
                </a:solidFill>
              </a:rPr>
              <a:t>Where we were</a:t>
            </a:r>
          </a:p>
          <a:p>
            <a:pPr marL="115888"/>
            <a:endParaRPr lang="en-US" sz="1000">
              <a:solidFill>
                <a:schemeClr val="accent2"/>
              </a:solidFill>
            </a:endParaRPr>
          </a:p>
          <a:p>
            <a:pPr marL="179388"/>
            <a:r>
              <a:rPr lang="en-US" sz="2000">
                <a:solidFill>
                  <a:schemeClr val="accent2"/>
                </a:solidFill>
              </a:rPr>
              <a:t>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a:t>
            </a:r>
            <a:r>
              <a:rPr lang="en-US" sz="2000">
                <a:solidFill>
                  <a:schemeClr val="accent2"/>
                </a:solidFill>
              </a:rPr>
              <a:t> </a:t>
            </a:r>
            <a:r>
              <a:rPr lang="en-US" sz="2000" err="1">
                <a:solidFill>
                  <a:schemeClr val="accent2"/>
                </a:solidFill>
              </a:rPr>
              <a:t>adiscipit</a:t>
            </a:r>
            <a:r>
              <a:rPr lang="en-US" sz="2000">
                <a:solidFill>
                  <a:schemeClr val="accent2"/>
                </a:solidFill>
              </a:rPr>
              <a:t>. 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consectetur</a:t>
            </a:r>
            <a:r>
              <a:rPr lang="en-US" sz="2000">
                <a:solidFill>
                  <a:schemeClr val="accent2"/>
                </a:solidFill>
              </a:rPr>
              <a:t> </a:t>
            </a:r>
            <a:r>
              <a:rPr lang="en-US" sz="2000" err="1">
                <a:solidFill>
                  <a:schemeClr val="accent2"/>
                </a:solidFill>
              </a:rPr>
              <a:t>adisci</a:t>
            </a:r>
            <a:r>
              <a:rPr lang="en-US" sz="2000">
                <a:solidFill>
                  <a:schemeClr val="accent2"/>
                </a:solidFill>
              </a:rPr>
              <a:t>.</a:t>
            </a:r>
            <a:br>
              <a:rPr lang="en-US" sz="2000">
                <a:solidFill>
                  <a:schemeClr val="accent2"/>
                </a:solidFill>
              </a:rPr>
            </a:br>
            <a:endParaRPr lang="en-US" sz="2000">
              <a:solidFill>
                <a:schemeClr val="accent2"/>
              </a:solidFill>
            </a:endParaRPr>
          </a:p>
          <a:p>
            <a:pPr marL="179388"/>
            <a:r>
              <a:rPr lang="en-US" sz="2000">
                <a:solidFill>
                  <a:schemeClr val="accent2"/>
                </a:solidFill>
              </a:rPr>
              <a:t>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consectetur</a:t>
            </a:r>
            <a:r>
              <a:rPr lang="en-US" sz="2000">
                <a:solidFill>
                  <a:schemeClr val="accent2"/>
                </a:solidFill>
              </a:rPr>
              <a:t> </a:t>
            </a:r>
            <a:r>
              <a:rPr lang="en-US" sz="2000" err="1">
                <a:solidFill>
                  <a:schemeClr val="accent2"/>
                </a:solidFill>
              </a:rPr>
              <a:t>adiscipit</a:t>
            </a:r>
            <a:r>
              <a:rPr lang="en-US" sz="2000">
                <a:solidFill>
                  <a:schemeClr val="accent2"/>
                </a:solidFill>
              </a:rPr>
              <a:t> </a:t>
            </a:r>
            <a:r>
              <a:rPr lang="en-US" sz="2000" err="1">
                <a:solidFill>
                  <a:schemeClr val="accent2"/>
                </a:solidFill>
              </a:rPr>
              <a:t>elit</a:t>
            </a:r>
            <a:r>
              <a:rPr lang="en-US" sz="2000">
                <a:solidFill>
                  <a:schemeClr val="accent2"/>
                </a:solidFill>
              </a:rPr>
              <a:t>. Lorem </a:t>
            </a:r>
            <a:r>
              <a:rPr lang="en-US" sz="2000" err="1">
                <a:solidFill>
                  <a:schemeClr val="accent2"/>
                </a:solidFill>
              </a:rPr>
              <a:t>ips</a:t>
            </a:r>
            <a:r>
              <a:rPr lang="en-US" sz="2000">
                <a:solidFill>
                  <a:schemeClr val="accent2"/>
                </a:solidFill>
              </a:rPr>
              <a:t> dolor sic. Lorem ipsum dolor sic.</a:t>
            </a:r>
          </a:p>
        </p:txBody>
      </p:sp>
      <p:sp>
        <p:nvSpPr>
          <p:cNvPr id="9" name="Text Placeholder 7">
            <a:extLst>
              <a:ext uri="{FF2B5EF4-FFF2-40B4-BE49-F238E27FC236}">
                <a16:creationId xmlns:a16="http://schemas.microsoft.com/office/drawing/2014/main" id="{CE82810C-9866-EDC3-9D2B-F8910DC7376F}"/>
              </a:ext>
            </a:extLst>
          </p:cNvPr>
          <p:cNvSpPr>
            <a:spLocks noGrp="1"/>
          </p:cNvSpPr>
          <p:nvPr>
            <p:ph type="body" sz="quarter" idx="12" hasCustomPrompt="1"/>
          </p:nvPr>
        </p:nvSpPr>
        <p:spPr>
          <a:xfrm>
            <a:off x="4267765" y="1480391"/>
            <a:ext cx="3649980" cy="4264772"/>
          </a:xfrm>
        </p:spPr>
        <p:txBody>
          <a:bodyPr lIns="91440" tIns="182880" rIns="182880"/>
          <a:lstStyle>
            <a:lvl1pPr>
              <a:defRPr>
                <a:solidFill>
                  <a:schemeClr val="bg1"/>
                </a:solidFill>
              </a:defRPr>
            </a:lvl1pPr>
          </a:lstStyle>
          <a:p>
            <a:pPr marL="115888"/>
            <a:r>
              <a:rPr lang="en-US" sz="2800" b="1">
                <a:solidFill>
                  <a:schemeClr val="accent2"/>
                </a:solidFill>
              </a:rPr>
              <a:t>Where we are</a:t>
            </a:r>
          </a:p>
          <a:p>
            <a:pPr marL="115888"/>
            <a:endParaRPr lang="en-US" sz="1000">
              <a:solidFill>
                <a:schemeClr val="accent2"/>
              </a:solidFill>
            </a:endParaRPr>
          </a:p>
          <a:p>
            <a:pPr marL="179388"/>
            <a:r>
              <a:rPr lang="en-US" sz="2000">
                <a:solidFill>
                  <a:schemeClr val="accent2"/>
                </a:solidFill>
              </a:rPr>
              <a:t>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a:t>
            </a:r>
            <a:r>
              <a:rPr lang="en-US" sz="2000">
                <a:solidFill>
                  <a:schemeClr val="accent2"/>
                </a:solidFill>
              </a:rPr>
              <a:t> </a:t>
            </a:r>
            <a:r>
              <a:rPr lang="en-US" sz="2000" err="1">
                <a:solidFill>
                  <a:schemeClr val="accent2"/>
                </a:solidFill>
              </a:rPr>
              <a:t>adiscipit</a:t>
            </a:r>
            <a:r>
              <a:rPr lang="en-US" sz="2000">
                <a:solidFill>
                  <a:schemeClr val="accent2"/>
                </a:solidFill>
              </a:rPr>
              <a:t>. 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consectetur</a:t>
            </a:r>
            <a:r>
              <a:rPr lang="en-US" sz="2000">
                <a:solidFill>
                  <a:schemeClr val="accent2"/>
                </a:solidFill>
              </a:rPr>
              <a:t> </a:t>
            </a:r>
            <a:r>
              <a:rPr lang="en-US" sz="2000" err="1">
                <a:solidFill>
                  <a:schemeClr val="accent2"/>
                </a:solidFill>
              </a:rPr>
              <a:t>adisci</a:t>
            </a:r>
            <a:r>
              <a:rPr lang="en-US" sz="2000">
                <a:solidFill>
                  <a:schemeClr val="accent2"/>
                </a:solidFill>
              </a:rPr>
              <a:t>.</a:t>
            </a:r>
            <a:br>
              <a:rPr lang="en-US" sz="2000">
                <a:solidFill>
                  <a:schemeClr val="accent2"/>
                </a:solidFill>
              </a:rPr>
            </a:br>
            <a:endParaRPr lang="en-US" sz="2000">
              <a:solidFill>
                <a:schemeClr val="accent2"/>
              </a:solidFill>
            </a:endParaRPr>
          </a:p>
          <a:p>
            <a:pPr marL="179388"/>
            <a:r>
              <a:rPr lang="en-US" sz="2000">
                <a:solidFill>
                  <a:schemeClr val="accent2"/>
                </a:solidFill>
              </a:rPr>
              <a:t>Lorem ipsum dolor sic </a:t>
            </a:r>
            <a:r>
              <a:rPr lang="en-US" sz="2000" err="1">
                <a:solidFill>
                  <a:schemeClr val="accent2"/>
                </a:solidFill>
              </a:rPr>
              <a:t>amet</a:t>
            </a:r>
            <a:r>
              <a:rPr lang="en-US" sz="2000">
                <a:solidFill>
                  <a:schemeClr val="accent2"/>
                </a:solidFill>
              </a:rPr>
              <a:t> </a:t>
            </a:r>
            <a:r>
              <a:rPr lang="en-US" sz="2000" err="1">
                <a:solidFill>
                  <a:schemeClr val="accent2"/>
                </a:solidFill>
              </a:rPr>
              <a:t>consectetur</a:t>
            </a:r>
            <a:r>
              <a:rPr lang="en-US" sz="2000">
                <a:solidFill>
                  <a:schemeClr val="accent2"/>
                </a:solidFill>
              </a:rPr>
              <a:t> </a:t>
            </a:r>
            <a:r>
              <a:rPr lang="en-US" sz="2000" err="1">
                <a:solidFill>
                  <a:schemeClr val="accent2"/>
                </a:solidFill>
              </a:rPr>
              <a:t>adiscipit</a:t>
            </a:r>
            <a:r>
              <a:rPr lang="en-US" sz="2000">
                <a:solidFill>
                  <a:schemeClr val="accent2"/>
                </a:solidFill>
              </a:rPr>
              <a:t> </a:t>
            </a:r>
            <a:r>
              <a:rPr lang="en-US" sz="2000" err="1">
                <a:solidFill>
                  <a:schemeClr val="accent2"/>
                </a:solidFill>
              </a:rPr>
              <a:t>elit</a:t>
            </a:r>
            <a:r>
              <a:rPr lang="en-US" sz="2000">
                <a:solidFill>
                  <a:schemeClr val="accent2"/>
                </a:solidFill>
              </a:rPr>
              <a:t>. Lorem </a:t>
            </a:r>
            <a:r>
              <a:rPr lang="en-US" sz="2000" err="1">
                <a:solidFill>
                  <a:schemeClr val="accent2"/>
                </a:solidFill>
              </a:rPr>
              <a:t>ips</a:t>
            </a:r>
            <a:r>
              <a:rPr lang="en-US" sz="2000">
                <a:solidFill>
                  <a:schemeClr val="accent2"/>
                </a:solidFill>
              </a:rPr>
              <a:t> dolor sic. Lorem ipsum dolor sic.</a:t>
            </a:r>
          </a:p>
        </p:txBody>
      </p:sp>
      <p:sp>
        <p:nvSpPr>
          <p:cNvPr id="10" name="Text Placeholder 7">
            <a:extLst>
              <a:ext uri="{FF2B5EF4-FFF2-40B4-BE49-F238E27FC236}">
                <a16:creationId xmlns:a16="http://schemas.microsoft.com/office/drawing/2014/main" id="{B59D5737-ABCE-58AB-AB23-9A075DA12BC9}"/>
              </a:ext>
            </a:extLst>
          </p:cNvPr>
          <p:cNvSpPr>
            <a:spLocks noGrp="1"/>
          </p:cNvSpPr>
          <p:nvPr>
            <p:ph type="body" sz="quarter" idx="13" hasCustomPrompt="1"/>
          </p:nvPr>
        </p:nvSpPr>
        <p:spPr>
          <a:xfrm>
            <a:off x="8196298" y="1480391"/>
            <a:ext cx="3649980" cy="4264772"/>
          </a:xfrm>
        </p:spPr>
        <p:txBody>
          <a:bodyPr lIns="91440" tIns="182880" rIns="18288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179388"/>
            <a:r>
              <a:rPr lang="en-US" sz="2800" b="1">
                <a:solidFill>
                  <a:schemeClr val="bg1"/>
                </a:solidFill>
              </a:rPr>
              <a:t>Where we are going</a:t>
            </a:r>
          </a:p>
          <a:p>
            <a:pPr marL="179388"/>
            <a:endParaRPr lang="en-US" sz="1000">
              <a:solidFill>
                <a:schemeClr val="bg1"/>
              </a:solidFill>
            </a:endParaRPr>
          </a:p>
          <a:p>
            <a:pPr marL="179388"/>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a:t>
            </a:r>
            <a:r>
              <a:rPr lang="en-US" sz="2000">
                <a:solidFill>
                  <a:schemeClr val="bg1"/>
                </a:solidFill>
              </a:rPr>
              <a:t> </a:t>
            </a:r>
            <a:r>
              <a:rPr lang="en-US" sz="2000" err="1">
                <a:solidFill>
                  <a:schemeClr val="bg1"/>
                </a:solidFill>
              </a:rPr>
              <a:t>adiscipit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a:t>
            </a:r>
            <a:r>
              <a:rPr lang="en-US" sz="2000">
                <a:solidFill>
                  <a:schemeClr val="bg1"/>
                </a:solidFill>
              </a:rPr>
              <a:t>.</a:t>
            </a:r>
            <a:br>
              <a:rPr lang="en-US" sz="2000">
                <a:solidFill>
                  <a:schemeClr val="bg1"/>
                </a:solidFill>
              </a:rPr>
            </a:br>
            <a:endParaRPr lang="en-US" sz="2000">
              <a:solidFill>
                <a:schemeClr val="bg1"/>
              </a:solidFill>
            </a:endParaRPr>
          </a:p>
          <a:p>
            <a:pPr marL="179388"/>
            <a:r>
              <a:rPr lang="en-US" sz="2000">
                <a:solidFill>
                  <a:schemeClr val="bg1"/>
                </a:solidFill>
              </a:rPr>
              <a:t>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ips</a:t>
            </a:r>
            <a:r>
              <a:rPr lang="en-US" sz="2000">
                <a:solidFill>
                  <a:schemeClr val="bg1"/>
                </a:solidFill>
              </a:rPr>
              <a:t> dolor sic. Lorem ipsum dolor sic.</a:t>
            </a:r>
          </a:p>
        </p:txBody>
      </p:sp>
    </p:spTree>
    <p:extLst>
      <p:ext uri="{BB962C8B-B14F-4D97-AF65-F5344CB8AC3E}">
        <p14:creationId xmlns:p14="http://schemas.microsoft.com/office/powerpoint/2010/main" val="55969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2"/>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0"/>
            <a:ext cx="3611880" cy="310771"/>
          </a:xfrm>
        </p:spPr>
        <p:txBody>
          <a:bodyPr anchor="ctr"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99109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5"/>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59"/>
            <a:ext cx="3529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3" y="4744285"/>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3" y="4388359"/>
            <a:ext cx="275191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5"/>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59"/>
            <a:ext cx="274062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Tree>
    <p:extLst>
      <p:ext uri="{BB962C8B-B14F-4D97-AF65-F5344CB8AC3E}">
        <p14:creationId xmlns:p14="http://schemas.microsoft.com/office/powerpoint/2010/main" val="393677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5"/>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0"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1"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5"/>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0" y="4744285"/>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5"/>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3" y="4744285"/>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3" y="4388359"/>
            <a:ext cx="234713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Tree>
    <p:extLst>
      <p:ext uri="{BB962C8B-B14F-4D97-AF65-F5344CB8AC3E}">
        <p14:creationId xmlns:p14="http://schemas.microsoft.com/office/powerpoint/2010/main" val="405064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5"/>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5"/>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0" y="4744285"/>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2" y="4744285"/>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2" y="4388359"/>
            <a:ext cx="234713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2"/>
            <a:ext cx="4488745" cy="3837341"/>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0"/>
            <a:ext cx="3611880" cy="310771"/>
          </a:xfrm>
        </p:spPr>
        <p:txBody>
          <a:bodyPr anchor="ctr"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Tree>
    <p:extLst>
      <p:ext uri="{BB962C8B-B14F-4D97-AF65-F5344CB8AC3E}">
        <p14:creationId xmlns:p14="http://schemas.microsoft.com/office/powerpoint/2010/main" val="388899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7" y="1865549"/>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7" y="1509623"/>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5"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26882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1"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79701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1"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269307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346549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335797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213512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235176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52145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24155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6530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0"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370061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203758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13449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458338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2015"/>
          <a:stretch/>
        </p:blipFill>
        <p:spPr>
          <a:xfrm>
            <a:off x="3893906" y="3027076"/>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87985"/>
          <a:stretch/>
        </p:blipFill>
        <p:spPr>
          <a:xfrm>
            <a:off x="3197352" y="3027076"/>
            <a:ext cx="696554" cy="803849"/>
          </a:xfrm>
          <a:prstGeom prst="rect">
            <a:avLst/>
          </a:prstGeom>
        </p:spPr>
      </p:pic>
    </p:spTree>
    <p:extLst>
      <p:ext uri="{BB962C8B-B14F-4D97-AF65-F5344CB8AC3E}">
        <p14:creationId xmlns:p14="http://schemas.microsoft.com/office/powerpoint/2010/main" val="425453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3" y="1021476"/>
          <a:ext cx="11478130" cy="4998786"/>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a:p>
        </p:txBody>
      </p:sp>
    </p:spTree>
    <p:extLst>
      <p:ext uri="{BB962C8B-B14F-4D97-AF65-F5344CB8AC3E}">
        <p14:creationId xmlns:p14="http://schemas.microsoft.com/office/powerpoint/2010/main" val="19632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1"/>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3" y="1021476"/>
          <a:ext cx="11478130" cy="4998786"/>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530809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Center for Depression, Anxiety, and Stress Research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6" y="1807283"/>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6"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7" y="1342450"/>
            <a:ext cx="1406802" cy="451625"/>
          </a:xfrm>
          <a:prstGeom prst="rect">
            <a:avLst/>
          </a:prstGeom>
          <a:noFill/>
        </p:spPr>
        <p:txBody>
          <a:bodyPr wrap="square" lIns="0" tIns="0" rIns="0" bIns="0" rtlCol="0">
            <a:noAutofit/>
          </a:bodyPr>
          <a:lstStyle/>
          <a:p>
            <a:pPr defTabSz="914126"/>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3" y="3264867"/>
            <a:ext cx="2228941" cy="1661993"/>
          </a:xfrm>
          <a:prstGeom prst="rect">
            <a:avLst/>
          </a:prstGeom>
          <a:noFill/>
        </p:spPr>
        <p:txBody>
          <a:bodyPr wrap="square" lIns="0" tIns="0" rIns="0" bIns="0" rtlCol="0" anchor="b">
            <a:spAutoFit/>
          </a:bodyPr>
          <a:lstStyle/>
          <a:p>
            <a:pPr defTabSz="914126"/>
            <a:r>
              <a:rPr lang="en-US" sz="1200" b="1"/>
              <a:t>Editing the footer</a:t>
            </a:r>
          </a:p>
          <a:p>
            <a:pPr marL="171450" indent="-171450" defTabSz="914126">
              <a:buFont typeface="Arial" panose="020B0604020202020204" pitchFamily="34" charset="0"/>
              <a:buChar char="•"/>
            </a:pPr>
            <a:r>
              <a:rPr lang="en-US" sz="1200"/>
              <a:t>Go to Insert &gt; Header &amp; Footer</a:t>
            </a:r>
          </a:p>
          <a:p>
            <a:pPr marL="171450" indent="-171450" defTabSz="914126">
              <a:buFont typeface="Arial" panose="020B0604020202020204" pitchFamily="34" charset="0"/>
              <a:buChar char="•"/>
            </a:pPr>
            <a:r>
              <a:rPr lang="en-US" sz="1200"/>
              <a:t>In footer type entity or department as needed, or simply remove the placeholder copy </a:t>
            </a:r>
          </a:p>
          <a:p>
            <a:pPr marL="171450" indent="-171450" defTabSz="914126">
              <a:buFont typeface="Arial" panose="020B0604020202020204" pitchFamily="34" charset="0"/>
              <a:buChar char="•"/>
            </a:pPr>
            <a:r>
              <a:rPr lang="en-US" sz="1200"/>
              <a:t>Leave the “Confidential…” copy as formatted, unless it is not necessary</a:t>
            </a:r>
          </a:p>
          <a:p>
            <a:pPr marL="171450" indent="-171450" defTabSz="914126">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3"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3" y="4879508"/>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58" y="3777974"/>
            <a:ext cx="257790" cy="2555563"/>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3"/>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219577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2" y="1482836"/>
            <a:ext cx="3421187" cy="4034813"/>
          </a:xfrm>
          <a:prstGeom prst="rect">
            <a:avLst/>
          </a:prstGeom>
          <a:noFill/>
          <a:ln w="25400">
            <a:noFill/>
          </a:ln>
        </p:spPr>
        <p:txBody>
          <a:bodyPr wrap="square" lIns="0" rtlCol="0">
            <a:noAutofit/>
          </a:bodyPr>
          <a:lstStyle/>
          <a:p>
            <a:pPr marL="0" indent="0" algn="l" defTabSz="914400"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colors—teal and blue. Use accent colors sparingly. Make sure to follow the prescribed color specifications.</a:t>
            </a:r>
          </a:p>
          <a:p>
            <a:endParaRPr lang="en-US"/>
          </a:p>
          <a:p>
            <a:r>
              <a:rPr lang="en-US" sz="1400" b="1" kern="1200">
                <a:solidFill>
                  <a:schemeClr val="tx1"/>
                </a:solidFill>
                <a:latin typeface="+mn-lt"/>
                <a:ea typeface="+mn-ea"/>
                <a:cs typeface="+mn-cs"/>
              </a:rPr>
              <a:t>Important: </a:t>
            </a:r>
          </a:p>
          <a:p>
            <a:pPr marL="0" indent="0" algn="l" defTabSz="914400"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69"/>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58" fontAlgn="base">
              <a:spcAft>
                <a:spcPts val="600"/>
              </a:spcAft>
            </a:pPr>
            <a:r>
              <a:rPr lang="en-US" sz="1200">
                <a:solidFill>
                  <a:srgbClr val="CC0000"/>
                </a:solidFill>
                <a:latin typeface="+mn-lt"/>
                <a:cs typeface="Arial" panose="020B0604020202020204" pitchFamily="34" charset="0"/>
              </a:rPr>
              <a:t>Do not use these colors.</a:t>
            </a:r>
          </a:p>
        </p:txBody>
      </p:sp>
      <p:grpSp>
        <p:nvGrpSpPr>
          <p:cNvPr id="121" name="Group 120">
            <a:extLst>
              <a:ext uri="{FF2B5EF4-FFF2-40B4-BE49-F238E27FC236}">
                <a16:creationId xmlns:a16="http://schemas.microsoft.com/office/drawing/2014/main" id="{8BDF700D-5C38-F2F5-52CC-8BD719389D0D}"/>
              </a:ext>
            </a:extLst>
          </p:cNvPr>
          <p:cNvGrpSpPr/>
          <p:nvPr userDrawn="1"/>
        </p:nvGrpSpPr>
        <p:grpSpPr>
          <a:xfrm>
            <a:off x="4202430" y="1865348"/>
            <a:ext cx="6207539" cy="3284126"/>
            <a:chOff x="4202430" y="1865348"/>
            <a:chExt cx="6207539" cy="3284126"/>
          </a:xfrm>
        </p:grpSpPr>
        <p:sp>
          <p:nvSpPr>
            <p:cNvPr id="122" name="Rectangle 121">
              <a:extLst>
                <a:ext uri="{FF2B5EF4-FFF2-40B4-BE49-F238E27FC236}">
                  <a16:creationId xmlns:a16="http://schemas.microsoft.com/office/drawing/2014/main" id="{DE3A6B00-42B9-B985-1913-F3B9C4884FD6}"/>
                </a:ext>
              </a:extLst>
            </p:cNvPr>
            <p:cNvSpPr/>
            <p:nvPr/>
          </p:nvSpPr>
          <p:spPr>
            <a:xfrm>
              <a:off x="4202431" y="1865348"/>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3" name="Rectangle 122">
              <a:extLst>
                <a:ext uri="{FF2B5EF4-FFF2-40B4-BE49-F238E27FC236}">
                  <a16:creationId xmlns:a16="http://schemas.microsoft.com/office/drawing/2014/main" id="{B398584D-CE3F-8AEF-1FCA-85C8413BE99F}"/>
                </a:ext>
              </a:extLst>
            </p:cNvPr>
            <p:cNvSpPr/>
            <p:nvPr/>
          </p:nvSpPr>
          <p:spPr>
            <a:xfrm>
              <a:off x="5267665" y="1865348"/>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4" name="Rectangle 123">
              <a:extLst>
                <a:ext uri="{FF2B5EF4-FFF2-40B4-BE49-F238E27FC236}">
                  <a16:creationId xmlns:a16="http://schemas.microsoft.com/office/drawing/2014/main" id="{10472008-7C52-1E8C-9A39-84C3F23B5168}"/>
                </a:ext>
              </a:extLst>
            </p:cNvPr>
            <p:cNvSpPr/>
            <p:nvPr/>
          </p:nvSpPr>
          <p:spPr>
            <a:xfrm>
              <a:off x="6332899" y="1865348"/>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8"/>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6" name="Rectangle 125">
              <a:extLst>
                <a:ext uri="{FF2B5EF4-FFF2-40B4-BE49-F238E27FC236}">
                  <a16:creationId xmlns:a16="http://schemas.microsoft.com/office/drawing/2014/main" id="{6D13BBEE-8D6C-8024-4DDC-A14098B3F65D}"/>
                </a:ext>
              </a:extLst>
            </p:cNvPr>
            <p:cNvSpPr/>
            <p:nvPr/>
          </p:nvSpPr>
          <p:spPr>
            <a:xfrm>
              <a:off x="8463373" y="1865348"/>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7" name="Rectangle 126">
              <a:extLst>
                <a:ext uri="{FF2B5EF4-FFF2-40B4-BE49-F238E27FC236}">
                  <a16:creationId xmlns:a16="http://schemas.microsoft.com/office/drawing/2014/main" id="{38E3E820-5AF0-AF7C-FF6C-390E2A59DFE1}"/>
                </a:ext>
              </a:extLst>
            </p:cNvPr>
            <p:cNvSpPr/>
            <p:nvPr/>
          </p:nvSpPr>
          <p:spPr>
            <a:xfrm>
              <a:off x="4202430" y="3671917"/>
              <a:ext cx="879778" cy="692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8" name="Rectangle 127">
              <a:extLst>
                <a:ext uri="{FF2B5EF4-FFF2-40B4-BE49-F238E27FC236}">
                  <a16:creationId xmlns:a16="http://schemas.microsoft.com/office/drawing/2014/main" id="{4766E1B4-F330-623C-5A53-99EECC0DAB80}"/>
                </a:ext>
              </a:extLst>
            </p:cNvPr>
            <p:cNvSpPr/>
            <p:nvPr/>
          </p:nvSpPr>
          <p:spPr>
            <a:xfrm>
              <a:off x="5267665" y="3671917"/>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9" name="Rectangle 128">
              <a:extLst>
                <a:ext uri="{FF2B5EF4-FFF2-40B4-BE49-F238E27FC236}">
                  <a16:creationId xmlns:a16="http://schemas.microsoft.com/office/drawing/2014/main" id="{A42194C2-1437-C0AB-E484-A654645F39D7}"/>
                </a:ext>
              </a:extLst>
            </p:cNvPr>
            <p:cNvSpPr/>
            <p:nvPr/>
          </p:nvSpPr>
          <p:spPr>
            <a:xfrm>
              <a:off x="6332901" y="3676443"/>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0" name="Rectangle 129">
              <a:extLst>
                <a:ext uri="{FF2B5EF4-FFF2-40B4-BE49-F238E27FC236}">
                  <a16:creationId xmlns:a16="http://schemas.microsoft.com/office/drawing/2014/main" id="{60969A8D-2728-E105-4619-2A5863EE1F28}"/>
                </a:ext>
              </a:extLst>
            </p:cNvPr>
            <p:cNvSpPr/>
            <p:nvPr/>
          </p:nvSpPr>
          <p:spPr>
            <a:xfrm>
              <a:off x="7398136" y="3676443"/>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3"/>
              <a:ext cx="870852" cy="507831"/>
            </a:xfrm>
            <a:prstGeom prst="rect">
              <a:avLst/>
            </a:prstGeom>
            <a:noFill/>
          </p:spPr>
          <p:txBody>
            <a:bodyPr wrap="square" lIns="0" rIns="0" rtlCol="0">
              <a:spAutoFit/>
            </a:bodyPr>
            <a:lstStyle>
              <a:defPPr>
                <a:defRPr lang="en-US"/>
              </a:defPPr>
              <a:lvl1pPr>
                <a:defRPr sz="900"/>
              </a:lvl1pPr>
            </a:lstStyle>
            <a:p>
              <a:r>
                <a:rPr lang="en-US"/>
                <a:t>Teal</a:t>
              </a:r>
            </a:p>
            <a:p>
              <a:r>
                <a:rPr lang="en-US"/>
                <a:t>RGB 1, 130, 142</a:t>
              </a:r>
            </a:p>
            <a:p>
              <a:r>
                <a:rPr lang="en-US"/>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3"/>
              <a:ext cx="870852" cy="784830"/>
            </a:xfrm>
            <a:prstGeom prst="rect">
              <a:avLst/>
            </a:prstGeom>
            <a:noFill/>
          </p:spPr>
          <p:txBody>
            <a:bodyPr wrap="square" lIns="0" rIns="0" rtlCol="0">
              <a:spAutoFit/>
            </a:bodyPr>
            <a:lstStyle>
              <a:defPPr>
                <a:defRPr lang="en-US"/>
              </a:defPPr>
              <a:lvl1pPr>
                <a:defRPr sz="900"/>
              </a:lvl1pPr>
            </a:lstStyle>
            <a:p>
              <a:r>
                <a:rPr lang="en-US"/>
                <a:t>Blue</a:t>
              </a:r>
            </a:p>
            <a:p>
              <a:r>
                <a:rPr lang="en-US"/>
                <a:t>RGB 0, 58, 150</a:t>
              </a:r>
            </a:p>
            <a:p>
              <a:r>
                <a:rPr lang="en-US"/>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3"/>
              <a:ext cx="870852" cy="784830"/>
            </a:xfrm>
            <a:prstGeom prst="rect">
              <a:avLst/>
            </a:prstGeom>
            <a:noFill/>
          </p:spPr>
          <p:txBody>
            <a:bodyPr wrap="square" lIns="0" rIns="0" rtlCol="0">
              <a:spAutoFit/>
            </a:bodyPr>
            <a:lstStyle>
              <a:defPPr>
                <a:defRPr lang="en-US"/>
              </a:defPPr>
              <a:lvl1pPr>
                <a:defRPr sz="900"/>
              </a:lvl1pPr>
            </a:lstStyle>
            <a:p>
              <a:r>
                <a:rPr lang="en-US"/>
                <a:t>Light teal</a:t>
              </a:r>
            </a:p>
            <a:p>
              <a:r>
                <a:rPr lang="en-US"/>
                <a:t>RGB 177, 228, 227</a:t>
              </a:r>
            </a:p>
            <a:p>
              <a:r>
                <a:rPr lang="en-US"/>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3"/>
              <a:ext cx="870852" cy="507831"/>
            </a:xfrm>
            <a:prstGeom prst="rect">
              <a:avLst/>
            </a:prstGeom>
            <a:noFill/>
          </p:spPr>
          <p:txBody>
            <a:bodyPr wrap="square" lIns="0" rIns="0" rtlCol="0">
              <a:spAutoFit/>
            </a:bodyPr>
            <a:lstStyle>
              <a:defPPr>
                <a:defRPr lang="en-US"/>
              </a:defPPr>
              <a:lvl1pPr>
                <a:defRPr sz="900"/>
              </a:lvl1pPr>
            </a:lstStyle>
            <a:p>
              <a:r>
                <a:rPr lang="en-US"/>
                <a:t>White</a:t>
              </a:r>
            </a:p>
            <a:p>
              <a:r>
                <a:rPr lang="en-US"/>
                <a:t>RGB 255, 255, 255</a:t>
              </a:r>
            </a:p>
            <a:p>
              <a:r>
                <a:rPr lang="en-US"/>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a:t>Black</a:t>
              </a:r>
            </a:p>
            <a:p>
              <a:r>
                <a:rPr lang="en-US"/>
                <a:t>RGB 0, 0, 0</a:t>
              </a:r>
            </a:p>
            <a:p>
              <a:r>
                <a:rPr lang="en-US"/>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4202430" y="4364644"/>
              <a:ext cx="870852" cy="507831"/>
            </a:xfrm>
            <a:prstGeom prst="rect">
              <a:avLst/>
            </a:prstGeom>
            <a:noFill/>
          </p:spPr>
          <p:txBody>
            <a:bodyPr wrap="square" lIns="0" rIns="0" rtlCol="0">
              <a:spAutoFit/>
            </a:bodyPr>
            <a:lstStyle/>
            <a:p>
              <a:r>
                <a:rPr lang="en-US" sz="900"/>
                <a:t>Cyan</a:t>
              </a:r>
            </a:p>
            <a:p>
              <a:r>
                <a:rPr lang="en-US" sz="900"/>
                <a:t>RGB 0, 119, 200</a:t>
              </a:r>
            </a:p>
            <a:p>
              <a:r>
                <a:rPr lang="en-US" sz="900"/>
                <a:t>HEX #</a:t>
              </a:r>
              <a:r>
                <a:rPr lang="en-US" sz="900" cap="all"/>
                <a:t>0077C8</a:t>
              </a:r>
              <a:endParaRPr lang="en-US" sz="900"/>
            </a:p>
          </p:txBody>
        </p:sp>
        <p:sp>
          <p:nvSpPr>
            <p:cNvPr id="137" name="TextBox 136">
              <a:extLst>
                <a:ext uri="{FF2B5EF4-FFF2-40B4-BE49-F238E27FC236}">
                  <a16:creationId xmlns:a16="http://schemas.microsoft.com/office/drawing/2014/main" id="{273B8536-E4B1-B03B-4B82-AD59C2A205B3}"/>
                </a:ext>
              </a:extLst>
            </p:cNvPr>
            <p:cNvSpPr txBox="1"/>
            <p:nvPr/>
          </p:nvSpPr>
          <p:spPr>
            <a:xfrm>
              <a:off x="5276590" y="4364644"/>
              <a:ext cx="870852" cy="784830"/>
            </a:xfrm>
            <a:prstGeom prst="rect">
              <a:avLst/>
            </a:prstGeom>
            <a:noFill/>
          </p:spPr>
          <p:txBody>
            <a:bodyPr wrap="square" lIns="0" rIns="0" rtlCol="0">
              <a:spAutoFit/>
            </a:bodyPr>
            <a:lstStyle>
              <a:defPPr>
                <a:defRPr lang="en-US"/>
              </a:defPPr>
              <a:lvl1pPr>
                <a:defRPr sz="900"/>
              </a:lvl1pPr>
            </a:lstStyle>
            <a:p>
              <a:r>
                <a:rPr lang="en-US"/>
                <a:t>Gold</a:t>
              </a:r>
            </a:p>
            <a:p>
              <a:r>
                <a:rPr lang="en-US"/>
                <a:t>RGB 207, 127, 0</a:t>
              </a:r>
            </a:p>
            <a:p>
              <a:r>
                <a:rPr lang="en-US"/>
                <a:t>HEX #CF7F00</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52721" y="4364644"/>
              <a:ext cx="870852" cy="784830"/>
            </a:xfrm>
            <a:prstGeom prst="rect">
              <a:avLst/>
            </a:prstGeom>
            <a:noFill/>
          </p:spPr>
          <p:txBody>
            <a:bodyPr wrap="square" lIns="0" rIns="0" rtlCol="0">
              <a:spAutoFit/>
            </a:bodyPr>
            <a:lstStyle>
              <a:defPPr>
                <a:defRPr lang="en-US"/>
              </a:defPPr>
              <a:lvl1pPr>
                <a:defRPr sz="900"/>
              </a:lvl1pPr>
            </a:lstStyle>
            <a:p>
              <a:r>
                <a:rPr lang="en-US"/>
                <a:t>Purple</a:t>
              </a:r>
            </a:p>
            <a:p>
              <a:r>
                <a:rPr lang="en-US"/>
                <a:t>RGB 92, 6, 140</a:t>
              </a:r>
            </a:p>
            <a:p>
              <a:r>
                <a:rPr lang="en-US"/>
                <a:t>HEX #5C068C</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10190" y="4364644"/>
              <a:ext cx="870852" cy="784830"/>
            </a:xfrm>
            <a:prstGeom prst="rect">
              <a:avLst/>
            </a:prstGeom>
            <a:noFill/>
          </p:spPr>
          <p:txBody>
            <a:bodyPr wrap="square" lIns="0" rIns="0" rtlCol="0">
              <a:spAutoFit/>
            </a:bodyPr>
            <a:lstStyle>
              <a:defPPr>
                <a:defRPr lang="en-US"/>
              </a:defPPr>
              <a:lvl1pPr>
                <a:defRPr sz="900"/>
              </a:lvl1pPr>
            </a:lstStyle>
            <a:p>
              <a:r>
                <a:rPr lang="en-US"/>
                <a:t>Red</a:t>
              </a:r>
            </a:p>
            <a:p>
              <a:r>
                <a:rPr lang="en-US"/>
                <a:t>RGB 206, 0, 55</a:t>
              </a:r>
            </a:p>
            <a:p>
              <a:r>
                <a:rPr lang="en-US"/>
                <a:t>HEX #CE0037</a:t>
              </a:r>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8"/>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3"/>
              <a:ext cx="870852" cy="507831"/>
            </a:xfrm>
            <a:prstGeom prst="rect">
              <a:avLst/>
            </a:prstGeom>
            <a:noFill/>
          </p:spPr>
          <p:txBody>
            <a:bodyPr wrap="square" lIns="0" rIns="0" rtlCol="0">
              <a:spAutoFit/>
            </a:bodyPr>
            <a:lstStyle>
              <a:defPPr>
                <a:defRPr lang="en-US"/>
              </a:defPPr>
              <a:lvl1pPr>
                <a:defRPr sz="900"/>
              </a:lvl1pPr>
            </a:lstStyle>
            <a:p>
              <a:r>
                <a:rPr lang="en-US"/>
                <a:t>Gray (tint of black)</a:t>
              </a:r>
            </a:p>
            <a:p>
              <a:r>
                <a:rPr lang="en-US"/>
                <a:t>RGB 128, 128, 128</a:t>
              </a:r>
            </a:p>
            <a:p>
              <a:r>
                <a:rPr lang="en-US"/>
                <a:t>HEX #808080</a:t>
              </a:r>
            </a:p>
          </p:txBody>
        </p:sp>
      </p:grpSp>
      <p:grpSp>
        <p:nvGrpSpPr>
          <p:cNvPr id="142" name="Group 141">
            <a:extLst>
              <a:ext uri="{FF2B5EF4-FFF2-40B4-BE49-F238E27FC236}">
                <a16:creationId xmlns:a16="http://schemas.microsoft.com/office/drawing/2014/main" id="{45F9F751-9775-FB60-3A8E-796E56D09428}"/>
              </a:ext>
            </a:extLst>
          </p:cNvPr>
          <p:cNvGrpSpPr/>
          <p:nvPr userDrawn="1"/>
        </p:nvGrpSpPr>
        <p:grpSpPr>
          <a:xfrm>
            <a:off x="350576" y="4472310"/>
            <a:ext cx="1519546" cy="1679596"/>
            <a:chOff x="640134" y="4358064"/>
            <a:chExt cx="1519546" cy="1679596"/>
          </a:xfrm>
        </p:grpSpPr>
        <p:grpSp>
          <p:nvGrpSpPr>
            <p:cNvPr id="143" name="Group 142">
              <a:extLst>
                <a:ext uri="{FF2B5EF4-FFF2-40B4-BE49-F238E27FC236}">
                  <a16:creationId xmlns:a16="http://schemas.microsoft.com/office/drawing/2014/main" id="{11F5A0F2-7557-71D0-861A-AB66D4D5C66D}"/>
                </a:ext>
              </a:extLst>
            </p:cNvPr>
            <p:cNvGrpSpPr/>
            <p:nvPr/>
          </p:nvGrpSpPr>
          <p:grpSpPr>
            <a:xfrm>
              <a:off x="640134" y="4358064"/>
              <a:ext cx="1519546" cy="1679596"/>
              <a:chOff x="778902" y="4016442"/>
              <a:chExt cx="1519546" cy="1679596"/>
            </a:xfrm>
          </p:grpSpPr>
          <p:pic>
            <p:nvPicPr>
              <p:cNvPr id="145" name="Picture 144">
                <a:extLst>
                  <a:ext uri="{FF2B5EF4-FFF2-40B4-BE49-F238E27FC236}">
                    <a16:creationId xmlns:a16="http://schemas.microsoft.com/office/drawing/2014/main" id="{6389E7B5-192D-D642-133C-EA965BFBBC2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787831" y="4016442"/>
                <a:ext cx="1510615" cy="1673556"/>
              </a:xfrm>
              <a:prstGeom prst="rect">
                <a:avLst/>
              </a:prstGeom>
            </p:spPr>
          </p:pic>
          <p:grpSp>
            <p:nvGrpSpPr>
              <p:cNvPr id="146" name="Group 145">
                <a:extLst>
                  <a:ext uri="{FF2B5EF4-FFF2-40B4-BE49-F238E27FC236}">
                    <a16:creationId xmlns:a16="http://schemas.microsoft.com/office/drawing/2014/main" id="{4BF65679-FABD-4848-F334-C73F7C327840}"/>
                  </a:ext>
                </a:extLst>
              </p:cNvPr>
              <p:cNvGrpSpPr/>
              <p:nvPr/>
            </p:nvGrpSpPr>
            <p:grpSpPr>
              <a:xfrm>
                <a:off x="778902" y="4595770"/>
                <a:ext cx="1519546" cy="1100268"/>
                <a:chOff x="748092" y="4483339"/>
                <a:chExt cx="1162709" cy="1082369"/>
              </a:xfrm>
            </p:grpSpPr>
            <p:sp>
              <p:nvSpPr>
                <p:cNvPr id="147" name="Rectangle 146">
                  <a:extLst>
                    <a:ext uri="{FF2B5EF4-FFF2-40B4-BE49-F238E27FC236}">
                      <a16:creationId xmlns:a16="http://schemas.microsoft.com/office/drawing/2014/main" id="{6C4EB8C7-2024-02CA-9A01-48FB3B11B912}"/>
                    </a:ext>
                  </a:extLst>
                </p:cNvPr>
                <p:cNvSpPr/>
                <p:nvPr/>
              </p:nvSpPr>
              <p:spPr>
                <a:xfrm>
                  <a:off x="754924" y="4489284"/>
                  <a:ext cx="1155877" cy="1064533"/>
                </a:xfrm>
                <a:prstGeom prst="rect">
                  <a:avLst/>
                </a:prstGeom>
                <a:noFill/>
                <a:ln w="190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48" name="Straight Connector 147">
                  <a:extLst>
                    <a:ext uri="{FF2B5EF4-FFF2-40B4-BE49-F238E27FC236}">
                      <a16:creationId xmlns:a16="http://schemas.microsoft.com/office/drawing/2014/main" id="{64702A62-DEE6-8E18-A4D2-574652B3522B}"/>
                    </a:ext>
                  </a:extLst>
                </p:cNvPr>
                <p:cNvCxnSpPr/>
                <p:nvPr/>
              </p:nvCxnSpPr>
              <p:spPr bwMode="gray">
                <a:xfrm>
                  <a:off x="748092" y="4501175"/>
                  <a:ext cx="1162706" cy="1064533"/>
                </a:xfrm>
                <a:prstGeom prst="line">
                  <a:avLst/>
                </a:prstGeom>
                <a:noFill/>
                <a:ln w="19050">
                  <a:solidFill>
                    <a:srgbClr val="CC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9" name="Straight Connector 148">
                  <a:extLst>
                    <a:ext uri="{FF2B5EF4-FFF2-40B4-BE49-F238E27FC236}">
                      <a16:creationId xmlns:a16="http://schemas.microsoft.com/office/drawing/2014/main" id="{3366A185-ED3A-C473-7FFD-371CBB9FE0AC}"/>
                    </a:ext>
                  </a:extLst>
                </p:cNvPr>
                <p:cNvCxnSpPr/>
                <p:nvPr/>
              </p:nvCxnSpPr>
              <p:spPr bwMode="gray">
                <a:xfrm flipH="1">
                  <a:off x="754922" y="4483339"/>
                  <a:ext cx="1155878" cy="1076425"/>
                </a:xfrm>
                <a:prstGeom prst="line">
                  <a:avLst/>
                </a:prstGeom>
                <a:noFill/>
                <a:ln w="19050">
                  <a:solidFill>
                    <a:srgbClr val="CC000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44" name="Rectangle 143">
              <a:extLst>
                <a:ext uri="{FF2B5EF4-FFF2-40B4-BE49-F238E27FC236}">
                  <a16:creationId xmlns:a16="http://schemas.microsoft.com/office/drawing/2014/main" id="{A3C3B28E-8F6D-0D27-0D50-EEFEF539C677}"/>
                </a:ext>
              </a:extLst>
            </p:cNvPr>
            <p:cNvSpPr/>
            <p:nvPr/>
          </p:nvSpPr>
          <p:spPr>
            <a:xfrm>
              <a:off x="914400" y="4358064"/>
              <a:ext cx="1245276" cy="1853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extBox 1">
            <a:extLst>
              <a:ext uri="{FF2B5EF4-FFF2-40B4-BE49-F238E27FC236}">
                <a16:creationId xmlns:a16="http://schemas.microsoft.com/office/drawing/2014/main" id="{FF17EE85-C178-BBE4-5C18-0515D16B55C6}"/>
              </a:ext>
            </a:extLst>
          </p:cNvPr>
          <p:cNvSpPr txBox="1"/>
          <p:nvPr userDrawn="1"/>
        </p:nvSpPr>
        <p:spPr>
          <a:xfrm>
            <a:off x="4205700" y="1482836"/>
            <a:ext cx="3421187" cy="4034813"/>
          </a:xfrm>
          <a:prstGeom prst="rect">
            <a:avLst/>
          </a:prstGeom>
          <a:noFill/>
          <a:ln w="25400">
            <a:noFill/>
          </a:ln>
        </p:spPr>
        <p:txBody>
          <a:bodyPr wrap="square" lIns="0" tIns="0" rtlCol="0">
            <a:noAutofit/>
          </a:bodyPr>
          <a:lstStyle/>
          <a:p>
            <a:pPr marL="0" indent="0" algn="l" defTabSz="914400"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a:p>
            <a:endParaRPr lang="en-US" sz="2400"/>
          </a:p>
          <a:p>
            <a:endParaRPr lang="en-US" sz="2400"/>
          </a:p>
          <a:p>
            <a:endParaRPr lang="en-US" sz="2400"/>
          </a:p>
          <a:p>
            <a:pPr>
              <a:spcBef>
                <a:spcPts val="600"/>
              </a:spcBef>
            </a:pPr>
            <a:endParaRPr lang="en-US" sz="2400"/>
          </a:p>
          <a:p>
            <a:pPr marL="0" indent="0" algn="l" defTabSz="914400"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p>
          <a:p>
            <a:endParaRPr lang="en-US" sz="2400"/>
          </a:p>
          <a:p>
            <a:endParaRPr lang="en-US" sz="2400"/>
          </a:p>
          <a:p>
            <a:endParaRPr lang="en-US" sz="2400"/>
          </a:p>
          <a:p>
            <a:endParaRPr lang="en-US" sz="2400"/>
          </a:p>
          <a:p>
            <a:endParaRPr lang="en-US" sz="2400"/>
          </a:p>
          <a:p>
            <a:pPr marL="0" indent="0" algn="l" defTabSz="914400"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In this template, these colors appear automatically in the PowerPoint </a:t>
            </a:r>
            <a:br>
              <a:rPr lang="en-US" sz="1400" b="0" kern="1200">
                <a:solidFill>
                  <a:schemeClr val="tx1"/>
                </a:solidFill>
                <a:latin typeface="+mn-lt"/>
                <a:ea typeface="+mn-ea"/>
                <a:cs typeface="+mn-cs"/>
              </a:rPr>
            </a:br>
            <a:r>
              <a:rPr lang="en-US" sz="1400" b="0" kern="1200">
                <a:solidFill>
                  <a:schemeClr val="tx1"/>
                </a:solidFill>
                <a:latin typeface="+mn-lt"/>
                <a:ea typeface="+mn-ea"/>
                <a:cs typeface="+mn-cs"/>
              </a:rPr>
              <a:t>color pull-down menu.</a:t>
            </a:r>
          </a:p>
        </p:txBody>
      </p:sp>
    </p:spTree>
    <p:extLst>
      <p:ext uri="{BB962C8B-B14F-4D97-AF65-F5344CB8AC3E}">
        <p14:creationId xmlns:p14="http://schemas.microsoft.com/office/powerpoint/2010/main" val="183172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899" y="1501342"/>
            <a:ext cx="5212981" cy="4839786"/>
          </a:xfrm>
          <a:prstGeom prst="rect">
            <a:avLst/>
          </a:prstGeom>
          <a:noFill/>
        </p:spPr>
        <p:txBody>
          <a:bodyPr wrap="square" lIns="0" tIns="0" rIns="0" bIns="0" rtlCol="0">
            <a:spAutoFit/>
          </a:bodyPr>
          <a:lstStyle/>
          <a:p>
            <a:pPr algn="l" fontAlgn="ctr">
              <a:spcAft>
                <a:spcPts val="600"/>
              </a:spcAft>
            </a:pPr>
            <a:r>
              <a:rPr lang="en-US" b="1" i="0" u="none" strike="noStrike">
                <a:solidFill>
                  <a:srgbClr val="001D35"/>
                </a:solidFill>
                <a:effectLst/>
              </a:rPr>
              <a:t>Select the image:</a:t>
            </a:r>
            <a:r>
              <a:rPr lang="en-US" b="0" i="0" u="none" strike="noStrike">
                <a:solidFill>
                  <a:srgbClr val="001D35"/>
                </a:solidFill>
                <a:effectLst/>
              </a:rPr>
              <a:t> Click directly on the image you want to change. </a:t>
            </a:r>
          </a:p>
          <a:p>
            <a:pPr algn="l">
              <a:spcAft>
                <a:spcPts val="600"/>
              </a:spcAft>
            </a:pPr>
            <a:r>
              <a:rPr lang="en-US" b="1" i="0" u="none" strike="noStrike">
                <a:solidFill>
                  <a:srgbClr val="001D35"/>
                </a:solidFill>
                <a:effectLst/>
              </a:rPr>
              <a:t>Access "Change Picture":</a:t>
            </a:r>
            <a:endParaRPr lang="en-US" b="0" i="0" u="none" strike="noStrike">
              <a:solidFill>
                <a:srgbClr val="001D35"/>
              </a:solidFill>
              <a:effectLst/>
            </a:endParaRPr>
          </a:p>
          <a:p>
            <a:pPr marL="231775" lvl="1" indent="-222250" algn="l" fontAlgn="ctr">
              <a:spcAft>
                <a:spcPts val="600"/>
              </a:spcAft>
              <a:buFont typeface="Arial" panose="020B0604020202020204" pitchFamily="34" charset="0"/>
              <a:buChar char="•"/>
            </a:pPr>
            <a:r>
              <a:rPr lang="en-US" b="1" i="0" u="none" strike="noStrike">
                <a:solidFill>
                  <a:srgbClr val="001D35"/>
                </a:solidFill>
                <a:effectLst/>
              </a:rPr>
              <a:t>Right-click on the selected image:</a:t>
            </a:r>
            <a:r>
              <a:rPr lang="en-US" b="0" i="0" u="none" strike="noStrike">
                <a:solidFill>
                  <a:srgbClr val="001D35"/>
                </a:solidFill>
                <a:effectLst/>
              </a:rPr>
              <a:t> This will bring up a context menu. </a:t>
            </a:r>
          </a:p>
          <a:p>
            <a:pPr marL="231775" lvl="1" indent="-222250" algn="l" fontAlgn="ctr">
              <a:spcAft>
                <a:spcPts val="1500"/>
              </a:spcAft>
              <a:buFont typeface="Arial" panose="020B0604020202020204" pitchFamily="34" charset="0"/>
              <a:buChar char="•"/>
            </a:pPr>
            <a:r>
              <a:rPr lang="en-US" b="1" i="0" u="none" strike="noStrike">
                <a:solidFill>
                  <a:srgbClr val="001D35"/>
                </a:solidFill>
                <a:effectLst/>
              </a:rPr>
              <a:t>Select "Change Picture":</a:t>
            </a:r>
            <a:r>
              <a:rPr lang="en-US" b="0" i="0" u="none" strike="noStrike">
                <a:solidFill>
                  <a:srgbClr val="001D35"/>
                </a:solidFill>
                <a:effectLst/>
              </a:rPr>
              <a:t> Choose this option from the menu. </a:t>
            </a:r>
          </a:p>
          <a:p>
            <a:pPr algn="l">
              <a:spcAft>
                <a:spcPts val="600"/>
              </a:spcAft>
            </a:pPr>
            <a:r>
              <a:rPr lang="en-US" b="1" i="0" u="none" strike="noStrike">
                <a:solidFill>
                  <a:srgbClr val="001D35"/>
                </a:solidFill>
                <a:effectLst/>
              </a:rPr>
              <a:t>Choose your new image:</a:t>
            </a:r>
            <a:endParaRPr lang="en-US" b="0" i="0" u="none" strike="noStrike">
              <a:solidFill>
                <a:srgbClr val="001D35"/>
              </a:solidFill>
              <a:effectLst/>
            </a:endParaRPr>
          </a:p>
          <a:p>
            <a:pPr marL="231775" lvl="1" indent="-222250" algn="l" fontAlgn="ctr">
              <a:spcAft>
                <a:spcPts val="600"/>
              </a:spcAft>
              <a:buFont typeface="Arial" panose="020B0604020202020204" pitchFamily="34" charset="0"/>
              <a:buChar char="•"/>
            </a:pPr>
            <a:r>
              <a:rPr lang="en-US" b="1" i="0" u="none" strike="noStrike">
                <a:solidFill>
                  <a:srgbClr val="001D35"/>
                </a:solidFill>
                <a:effectLst/>
              </a:rPr>
              <a:t>Browse to the location:</a:t>
            </a:r>
            <a:r>
              <a:rPr lang="en-US" b="0" i="0" u="none" strike="noStrike">
                <a:solidFill>
                  <a:srgbClr val="001D35"/>
                </a:solidFill>
                <a:effectLst/>
              </a:rPr>
              <a:t> Use the file explorer to locate the new image you want to insert. </a:t>
            </a:r>
          </a:p>
          <a:p>
            <a:pPr marL="231775" lvl="1" indent="-222250" algn="l" fontAlgn="ctr">
              <a:spcAft>
                <a:spcPts val="1500"/>
              </a:spcAft>
              <a:buFont typeface="Arial" panose="020B0604020202020204" pitchFamily="34" charset="0"/>
              <a:buChar char="•"/>
            </a:pPr>
            <a:r>
              <a:rPr lang="en-US" b="1" i="0" u="none" strike="noStrike">
                <a:solidFill>
                  <a:srgbClr val="001D35"/>
                </a:solidFill>
                <a:effectLst/>
              </a:rPr>
              <a:t>Select the image:</a:t>
            </a:r>
            <a:r>
              <a:rPr lang="en-US" b="0" i="0" u="none" strike="noStrike">
                <a:solidFill>
                  <a:srgbClr val="001D35"/>
                </a:solidFill>
                <a:effectLst/>
              </a:rPr>
              <a:t> Click on the desired image file. </a:t>
            </a:r>
          </a:p>
          <a:p>
            <a:pPr algn="l">
              <a:spcAft>
                <a:spcPts val="1500"/>
              </a:spcAft>
            </a:pPr>
            <a:r>
              <a:rPr lang="en-US" b="1" i="0" u="none" strike="noStrike">
                <a:solidFill>
                  <a:srgbClr val="001D35"/>
                </a:solidFill>
                <a:effectLst/>
              </a:rPr>
              <a:t>Insert the new image:</a:t>
            </a:r>
            <a:r>
              <a:rPr lang="en-US" b="0" i="0" u="none" strike="noStrike">
                <a:solidFill>
                  <a:srgbClr val="001D35"/>
                </a:solidFill>
                <a:effectLst/>
              </a:rPr>
              <a:t> Click "Insert" to replace the old image with the new one. </a:t>
            </a:r>
          </a:p>
          <a:p>
            <a:endParaRPr lang="en-US"/>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3" y="1501342"/>
            <a:ext cx="4189387" cy="276999"/>
          </a:xfrm>
          <a:prstGeom prst="rect">
            <a:avLst/>
          </a:prstGeom>
          <a:noFill/>
        </p:spPr>
        <p:txBody>
          <a:bodyPr wrap="square" lIns="0" tIns="0" rIns="0" bIns="0" rtlCol="0">
            <a:spAutoFit/>
          </a:bodyPr>
          <a:lstStyle/>
          <a:p>
            <a:r>
              <a:rPr lang="en-US"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3" y="4117944"/>
            <a:ext cx="4189387" cy="276999"/>
          </a:xfrm>
          <a:prstGeom prst="rect">
            <a:avLst/>
          </a:prstGeom>
          <a:noFill/>
        </p:spPr>
        <p:txBody>
          <a:bodyPr wrap="square" lIns="0" tIns="0" rIns="0" bIns="0" rtlCol="0">
            <a:spAutoFit/>
          </a:bodyPr>
          <a:lstStyle/>
          <a:p>
            <a:r>
              <a:rPr lang="en-US"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How to change photos</a:t>
            </a:r>
          </a:p>
        </p:txBody>
      </p:sp>
    </p:spTree>
    <p:extLst>
      <p:ext uri="{BB962C8B-B14F-4D97-AF65-F5344CB8AC3E}">
        <p14:creationId xmlns:p14="http://schemas.microsoft.com/office/powerpoint/2010/main" val="197848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5" y="6308565"/>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7" y="259149"/>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3"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247802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0" y="5838568"/>
            <a:ext cx="7058029" cy="274981"/>
          </a:xfrm>
        </p:spPr>
        <p:txBody>
          <a:bodyPr anchor="b"/>
          <a:lstStyle>
            <a:lvl1pPr>
              <a:defRPr sz="800" b="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93172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Brigham and Women's Hospital">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D14A608-4F1F-3448-FF09-82244D195AFE}"/>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pic>
        <p:nvPicPr>
          <p:cNvPr id="10" name="Graphic 9">
            <a:extLst>
              <a:ext uri="{FF2B5EF4-FFF2-40B4-BE49-F238E27FC236}">
                <a16:creationId xmlns:a16="http://schemas.microsoft.com/office/drawing/2014/main" id="{77302A37-C29E-D747-9D9C-9D2A3A2731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7855"/>
            <a:ext cx="4317238" cy="455676"/>
          </a:xfrm>
          <a:prstGeom prst="rect">
            <a:avLst/>
          </a:prstGeom>
        </p:spPr>
      </p:pic>
      <p:sp>
        <p:nvSpPr>
          <p:cNvPr id="9" name="Footer Placeholder 4">
            <a:extLst>
              <a:ext uri="{FF2B5EF4-FFF2-40B4-BE49-F238E27FC236}">
                <a16:creationId xmlns:a16="http://schemas.microsoft.com/office/drawing/2014/main" id="{A22B0EB5-37E2-2520-A70F-58D085BE63EB}"/>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8886607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1" y="307237"/>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85424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Title Slide: Brigham and Women's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7" name="Picture 6">
            <a:extLst>
              <a:ext uri="{FF2B5EF4-FFF2-40B4-BE49-F238E27FC236}">
                <a16:creationId xmlns:a16="http://schemas.microsoft.com/office/drawing/2014/main" id="{454970BB-E76E-B17D-2E69-F5E53AA46BAB}"/>
              </a:ext>
            </a:extLst>
          </p:cNvPr>
          <p:cNvPicPr>
            <a:picLocks noChangeAspect="1"/>
          </p:cNvPicPr>
          <p:nvPr userDrawn="1"/>
        </p:nvPicPr>
        <p:blipFill>
          <a:blip r:embed="rId3"/>
          <a:stretch>
            <a:fillRect/>
          </a:stretch>
        </p:blipFill>
        <p:spPr>
          <a:xfrm>
            <a:off x="597083" y="728300"/>
            <a:ext cx="4352496" cy="499180"/>
          </a:xfrm>
          <a:prstGeom prst="rect">
            <a:avLst/>
          </a:prstGeom>
        </p:spPr>
      </p:pic>
    </p:spTree>
    <p:extLst>
      <p:ext uri="{BB962C8B-B14F-4D97-AF65-F5344CB8AC3E}">
        <p14:creationId xmlns:p14="http://schemas.microsoft.com/office/powerpoint/2010/main" val="2633017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_Title Slide: Brigham and Women's Hospital v2-HMS">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7" name="Picture 6">
            <a:extLst>
              <a:ext uri="{FF2B5EF4-FFF2-40B4-BE49-F238E27FC236}">
                <a16:creationId xmlns:a16="http://schemas.microsoft.com/office/drawing/2014/main" id="{454970BB-E76E-B17D-2E69-F5E53AA46BAB}"/>
              </a:ext>
            </a:extLst>
          </p:cNvPr>
          <p:cNvPicPr>
            <a:picLocks noChangeAspect="1"/>
          </p:cNvPicPr>
          <p:nvPr userDrawn="1"/>
        </p:nvPicPr>
        <p:blipFill>
          <a:blip r:embed="rId3"/>
          <a:stretch>
            <a:fillRect/>
          </a:stretch>
        </p:blipFill>
        <p:spPr>
          <a:xfrm>
            <a:off x="597083" y="728300"/>
            <a:ext cx="4352496" cy="499180"/>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B2C87ED4-345A-84F3-CEAF-6B347DAAFD9F}"/>
              </a:ext>
            </a:extLst>
          </p:cNvPr>
          <p:cNvPicPr>
            <a:picLocks noChangeAspect="1"/>
          </p:cNvPicPr>
          <p:nvPr userDrawn="1"/>
        </p:nvPicPr>
        <p:blipFill>
          <a:blip r:embed="rId4"/>
          <a:stretch>
            <a:fillRect/>
          </a:stretch>
        </p:blipFill>
        <p:spPr>
          <a:xfrm>
            <a:off x="523444" y="5697938"/>
            <a:ext cx="2290983" cy="506913"/>
          </a:xfrm>
          <a:prstGeom prst="rect">
            <a:avLst/>
          </a:prstGeom>
        </p:spPr>
      </p:pic>
    </p:spTree>
    <p:extLst>
      <p:ext uri="{BB962C8B-B14F-4D97-AF65-F5344CB8AC3E}">
        <p14:creationId xmlns:p14="http://schemas.microsoft.com/office/powerpoint/2010/main" val="2118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Massachusetts General Hospital">
    <p:bg>
      <p:bgRef idx="1001">
        <a:schemeClr val="bg1"/>
      </p:bgRef>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ADC55B85-856B-2DB6-65C7-4D31DDB5CB29}"/>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7855"/>
            <a:ext cx="4407408" cy="456544"/>
          </a:xfrm>
          <a:prstGeom prst="rect">
            <a:avLst/>
          </a:prstGeom>
        </p:spPr>
      </p:pic>
    </p:spTree>
    <p:extLst>
      <p:ext uri="{BB962C8B-B14F-4D97-AF65-F5344CB8AC3E}">
        <p14:creationId xmlns:p14="http://schemas.microsoft.com/office/powerpoint/2010/main" val="15079766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3"/>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Tree>
    <p:extLst>
      <p:ext uri="{BB962C8B-B14F-4D97-AF65-F5344CB8AC3E}">
        <p14:creationId xmlns:p14="http://schemas.microsoft.com/office/powerpoint/2010/main" val="25010179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3_Title Slide MGH v2-HMS">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B2C87ED4-345A-84F3-CEAF-6B347DAAFD9F}"/>
              </a:ext>
            </a:extLst>
          </p:cNvPr>
          <p:cNvPicPr>
            <a:picLocks noChangeAspect="1"/>
          </p:cNvPicPr>
          <p:nvPr userDrawn="1"/>
        </p:nvPicPr>
        <p:blipFill>
          <a:blip r:embed="rId4"/>
          <a:stretch>
            <a:fillRect/>
          </a:stretch>
        </p:blipFill>
        <p:spPr>
          <a:xfrm>
            <a:off x="523444" y="5697938"/>
            <a:ext cx="2290983" cy="506913"/>
          </a:xfrm>
          <a:prstGeom prst="rect">
            <a:avLst/>
          </a:prstGeom>
        </p:spPr>
      </p:pic>
      <p:pic>
        <p:nvPicPr>
          <p:cNvPr id="6" name="Graphic 12">
            <a:extLst>
              <a:ext uri="{FF2B5EF4-FFF2-40B4-BE49-F238E27FC236}">
                <a16:creationId xmlns:a16="http://schemas.microsoft.com/office/drawing/2014/main" id="{55D383E8-B176-2E54-810F-374A50A3403A}"/>
              </a:ext>
            </a:extLst>
          </p:cNvPr>
          <p:cNvPicPr>
            <a:picLocks noChangeAspect="1"/>
          </p:cNvPicPr>
          <p:nvPr userDrawn="1"/>
        </p:nvPicPr>
        <p:blipFill>
          <a:blip r:embed="rId5"/>
          <a:srcRect/>
          <a:stretch/>
        </p:blipFill>
        <p:spPr>
          <a:xfrm>
            <a:off x="597083" y="738343"/>
            <a:ext cx="4440064" cy="499179"/>
          </a:xfrm>
          <a:prstGeom prst="rect">
            <a:avLst/>
          </a:prstGeom>
        </p:spPr>
      </p:pic>
    </p:spTree>
    <p:extLst>
      <p:ext uri="{BB962C8B-B14F-4D97-AF65-F5344CB8AC3E}">
        <p14:creationId xmlns:p14="http://schemas.microsoft.com/office/powerpoint/2010/main" val="8320178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Mass Eye and Ear">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361183AB-AC67-E413-1AC2-F8B58FD90311}"/>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0DE0F7F0-A94E-3C31-421A-05EC01C91784}"/>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016D62C7-95AF-5C50-F3F8-E84D4101D916}"/>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836E39BB-6B27-6C87-4967-A320B13B1E68}"/>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pic>
        <p:nvPicPr>
          <p:cNvPr id="8" name="Graphic 7">
            <a:extLst>
              <a:ext uri="{FF2B5EF4-FFF2-40B4-BE49-F238E27FC236}">
                <a16:creationId xmlns:a16="http://schemas.microsoft.com/office/drawing/2014/main" id="{AB715D2F-359A-2643-88EC-FBF9E043B4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7855"/>
            <a:ext cx="2523744" cy="479044"/>
          </a:xfrm>
          <a:prstGeom prst="rect">
            <a:avLst/>
          </a:prstGeom>
        </p:spPr>
      </p:pic>
      <p:sp>
        <p:nvSpPr>
          <p:cNvPr id="15" name="Footer Placeholder 4">
            <a:extLst>
              <a:ext uri="{FF2B5EF4-FFF2-40B4-BE49-F238E27FC236}">
                <a16:creationId xmlns:a16="http://schemas.microsoft.com/office/drawing/2014/main" id="{46840F3D-4CF3-1FB9-F50B-8C792398804C}"/>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1112625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Mass Eye and Ear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E06F5F35-1CD9-AEDC-24BE-C5E48B5B31F2}"/>
              </a:ext>
            </a:extLst>
          </p:cNvPr>
          <p:cNvPicPr>
            <a:picLocks noChangeAspect="1"/>
          </p:cNvPicPr>
          <p:nvPr userDrawn="1"/>
        </p:nvPicPr>
        <p:blipFill>
          <a:blip r:embed="rId4"/>
          <a:stretch>
            <a:fillRect/>
          </a:stretch>
        </p:blipFill>
        <p:spPr>
          <a:xfrm>
            <a:off x="597083" y="738344"/>
            <a:ext cx="2531471" cy="510622"/>
          </a:xfrm>
          <a:prstGeom prst="rect">
            <a:avLst/>
          </a:prstGeom>
        </p:spPr>
      </p:pic>
    </p:spTree>
    <p:extLst>
      <p:ext uri="{BB962C8B-B14F-4D97-AF65-F5344CB8AC3E}">
        <p14:creationId xmlns:p14="http://schemas.microsoft.com/office/powerpoint/2010/main" val="31726183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3_Title Slide: Mass Eye and Ear v2-HMS">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B2C87ED4-345A-84F3-CEAF-6B347DAAFD9F}"/>
              </a:ext>
            </a:extLst>
          </p:cNvPr>
          <p:cNvPicPr>
            <a:picLocks noChangeAspect="1"/>
          </p:cNvPicPr>
          <p:nvPr userDrawn="1"/>
        </p:nvPicPr>
        <p:blipFill>
          <a:blip r:embed="rId4"/>
          <a:stretch>
            <a:fillRect/>
          </a:stretch>
        </p:blipFill>
        <p:spPr>
          <a:xfrm>
            <a:off x="523444" y="5697938"/>
            <a:ext cx="2290983" cy="506913"/>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2BDD574F-71F9-5C7C-57A6-24AA342DF386}"/>
              </a:ext>
            </a:extLst>
          </p:cNvPr>
          <p:cNvPicPr>
            <a:picLocks noChangeAspect="1"/>
          </p:cNvPicPr>
          <p:nvPr userDrawn="1"/>
        </p:nvPicPr>
        <p:blipFill>
          <a:blip r:embed="rId5"/>
          <a:stretch>
            <a:fillRect/>
          </a:stretch>
        </p:blipFill>
        <p:spPr>
          <a:xfrm>
            <a:off x="597083" y="738344"/>
            <a:ext cx="2531471" cy="510622"/>
          </a:xfrm>
          <a:prstGeom prst="rect">
            <a:avLst/>
          </a:prstGeom>
        </p:spPr>
      </p:pic>
    </p:spTree>
    <p:extLst>
      <p:ext uri="{BB962C8B-B14F-4D97-AF65-F5344CB8AC3E}">
        <p14:creationId xmlns:p14="http://schemas.microsoft.com/office/powerpoint/2010/main" val="55776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Title Slide: McLean + HMSTH">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5B880F3-1B96-0285-DBBC-14FFCC6C3DB7}"/>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itle 1">
            <a:extLst>
              <a:ext uri="{FF2B5EF4-FFF2-40B4-BE49-F238E27FC236}">
                <a16:creationId xmlns:a16="http://schemas.microsoft.com/office/drawing/2014/main" id="{E448C2A1-13B2-506C-6F55-F580159A1B8A}"/>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8" name="Subtitle 2">
            <a:extLst>
              <a:ext uri="{FF2B5EF4-FFF2-40B4-BE49-F238E27FC236}">
                <a16:creationId xmlns:a16="http://schemas.microsoft.com/office/drawing/2014/main" id="{C6F63CF7-F07A-AAA8-AA48-32DA12727BA8}"/>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9" name="Text Placeholder 3">
            <a:extLst>
              <a:ext uri="{FF2B5EF4-FFF2-40B4-BE49-F238E27FC236}">
                <a16:creationId xmlns:a16="http://schemas.microsoft.com/office/drawing/2014/main" id="{8539EE07-C550-5D43-E5C8-00A3776A37AA}"/>
              </a:ext>
            </a:extLst>
          </p:cNvPr>
          <p:cNvSpPr>
            <a:spLocks noGrp="1"/>
          </p:cNvSpPr>
          <p:nvPr>
            <p:ph type="body" sz="half" idx="2" hasCustomPrompt="1"/>
          </p:nvPr>
        </p:nvSpPr>
        <p:spPr>
          <a:xfrm>
            <a:off x="629461" y="4570759"/>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2" name="Footer Placeholder 4">
            <a:extLst>
              <a:ext uri="{FF2B5EF4-FFF2-40B4-BE49-F238E27FC236}">
                <a16:creationId xmlns:a16="http://schemas.microsoft.com/office/drawing/2014/main" id="{47B00632-2715-CF88-D975-8B3E0ED03B4D}"/>
              </a:ext>
            </a:extLst>
          </p:cNvPr>
          <p:cNvSpPr>
            <a:spLocks noGrp="1"/>
          </p:cNvSpPr>
          <p:nvPr>
            <p:ph type="ftr" sz="quarter" idx="10"/>
          </p:nvPr>
        </p:nvSpPr>
        <p:spPr>
          <a:xfrm>
            <a:off x="4962457" y="5995194"/>
            <a:ext cx="6585619" cy="153888"/>
          </a:xfrm>
        </p:spPr>
        <p:txBody>
          <a:bodyPr/>
          <a:lstStyle>
            <a:lvl1pPr algn="r">
              <a:defRPr/>
            </a:lvl1pPr>
          </a:lstStyle>
          <a:p>
            <a:r>
              <a:rPr lang="en-US" dirty="0"/>
              <a:t>Center for Depression, Anxiety, and Stress Research   |   Confidential—do not copy or distribute</a:t>
            </a:r>
          </a:p>
        </p:txBody>
      </p:sp>
      <p:pic>
        <p:nvPicPr>
          <p:cNvPr id="10" name="Graphic 9">
            <a:extLst>
              <a:ext uri="{FF2B5EF4-FFF2-40B4-BE49-F238E27FC236}">
                <a16:creationId xmlns:a16="http://schemas.microsoft.com/office/drawing/2014/main" id="{54F30C42-14E6-474E-9BB1-F25A3769F81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2684"/>
            <a:ext cx="2073910" cy="438150"/>
          </a:xfrm>
          <a:prstGeom prst="rect">
            <a:avLst/>
          </a:prstGeom>
        </p:spPr>
      </p:pic>
      <p:grpSp>
        <p:nvGrpSpPr>
          <p:cNvPr id="4" name="Group 3">
            <a:extLst>
              <a:ext uri="{FF2B5EF4-FFF2-40B4-BE49-F238E27FC236}">
                <a16:creationId xmlns:a16="http://schemas.microsoft.com/office/drawing/2014/main" id="{FC2B0023-65D5-E5A1-4380-95051B2B34D2}"/>
              </a:ext>
            </a:extLst>
          </p:cNvPr>
          <p:cNvGrpSpPr/>
          <p:nvPr userDrawn="1"/>
        </p:nvGrpSpPr>
        <p:grpSpPr>
          <a:xfrm>
            <a:off x="9739131" y="2439855"/>
            <a:ext cx="2190598" cy="3147213"/>
            <a:chOff x="7627349" y="524289"/>
            <a:chExt cx="4034375" cy="5796153"/>
          </a:xfrm>
          <a:solidFill>
            <a:schemeClr val="bg1"/>
          </a:solidFill>
        </p:grpSpPr>
        <p:sp>
          <p:nvSpPr>
            <p:cNvPr id="3" name="Freeform 3">
              <a:extLst>
                <a:ext uri="{FF2B5EF4-FFF2-40B4-BE49-F238E27FC236}">
                  <a16:creationId xmlns:a16="http://schemas.microsoft.com/office/drawing/2014/main" id="{6DE0ACCE-312D-D491-9A00-D4590B2EBFA8}"/>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6CFBDA2-698E-3756-8FBA-44D455D4502B}"/>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5">
              <a:extLst>
                <a:ext uri="{FF2B5EF4-FFF2-40B4-BE49-F238E27FC236}">
                  <a16:creationId xmlns:a16="http://schemas.microsoft.com/office/drawing/2014/main" id="{F6E14F29-C27D-4950-8199-34C59F4E1225}"/>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4" name="Freeform 6">
              <a:extLst>
                <a:ext uri="{FF2B5EF4-FFF2-40B4-BE49-F238E27FC236}">
                  <a16:creationId xmlns:a16="http://schemas.microsoft.com/office/drawing/2014/main" id="{D081AF66-E71B-1249-8B31-883D5A67692C}"/>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F1BD9A83-A394-E7C6-A148-3F7BE366D766}"/>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6" name="Freeform 8">
              <a:extLst>
                <a:ext uri="{FF2B5EF4-FFF2-40B4-BE49-F238E27FC236}">
                  <a16:creationId xmlns:a16="http://schemas.microsoft.com/office/drawing/2014/main" id="{37F67026-730A-602C-8D7F-1837D33EF559}"/>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32805EB0-3969-C405-C1B5-5D6FCCE4BA04}"/>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86A01E19-9F78-57B7-D719-D4327EEDCF01}"/>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pic>
        <p:nvPicPr>
          <p:cNvPr id="13" name="Graphic 12">
            <a:extLst>
              <a:ext uri="{FF2B5EF4-FFF2-40B4-BE49-F238E27FC236}">
                <a16:creationId xmlns:a16="http://schemas.microsoft.com/office/drawing/2014/main" id="{74EDF6AA-0AC7-4FB6-28FA-AB842B5019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9738" y="5776132"/>
            <a:ext cx="1975103" cy="329184"/>
          </a:xfrm>
          <a:prstGeom prst="rect">
            <a:avLst/>
          </a:prstGeom>
        </p:spPr>
      </p:pic>
    </p:spTree>
    <p:extLst>
      <p:ext uri="{BB962C8B-B14F-4D97-AF65-F5344CB8AC3E}">
        <p14:creationId xmlns:p14="http://schemas.microsoft.com/office/powerpoint/2010/main" val="5615194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4_Title Slide: McLean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dirty="0"/>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10" name="Picture 9" descr="A black background with white text&#10;&#10;AI-generated content may be incorrect.">
            <a:extLst>
              <a:ext uri="{FF2B5EF4-FFF2-40B4-BE49-F238E27FC236}">
                <a16:creationId xmlns:a16="http://schemas.microsoft.com/office/drawing/2014/main" id="{A6CF15B9-76A5-241B-09A7-B349FDB892C7}"/>
              </a:ext>
            </a:extLst>
          </p:cNvPr>
          <p:cNvPicPr>
            <a:picLocks noChangeAspect="1"/>
          </p:cNvPicPr>
          <p:nvPr userDrawn="1"/>
        </p:nvPicPr>
        <p:blipFill>
          <a:blip r:embed="rId4"/>
          <a:stretch>
            <a:fillRect/>
          </a:stretch>
        </p:blipFill>
        <p:spPr>
          <a:xfrm>
            <a:off x="597083" y="741241"/>
            <a:ext cx="2113460" cy="476951"/>
          </a:xfrm>
          <a:prstGeom prst="rect">
            <a:avLst/>
          </a:prstGeom>
        </p:spPr>
      </p:pic>
    </p:spTree>
    <p:extLst>
      <p:ext uri="{BB962C8B-B14F-4D97-AF65-F5344CB8AC3E}">
        <p14:creationId xmlns:p14="http://schemas.microsoft.com/office/powerpoint/2010/main" val="5670146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92407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3_Title Slide: McLean v2-HM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rgbClr val="003A96"/>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rgbClr val="00000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rgbClr val="000000"/>
                </a:solidFill>
              </a:defRPr>
            </a:lvl1pPr>
          </a:lstStyle>
          <a:p>
            <a:r>
              <a:rPr lang="en-US" dirty="0"/>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2"/>
          <a:stretch>
            <a:fillRect/>
          </a:stretch>
        </p:blipFill>
        <p:spPr>
          <a:xfrm>
            <a:off x="9366074" y="2286001"/>
            <a:ext cx="2956478" cy="3641032"/>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BC030B78-8476-65F1-1FC5-757582745353}"/>
              </a:ext>
            </a:extLst>
          </p:cNvPr>
          <p:cNvPicPr>
            <a:picLocks noChangeAspect="1"/>
          </p:cNvPicPr>
          <p:nvPr userDrawn="1"/>
        </p:nvPicPr>
        <p:blipFill>
          <a:blip r:embed="rId3"/>
          <a:stretch>
            <a:fillRect/>
          </a:stretch>
        </p:blipFill>
        <p:spPr>
          <a:xfrm>
            <a:off x="597083" y="741241"/>
            <a:ext cx="2113460" cy="476951"/>
          </a:xfrm>
          <a:prstGeom prst="rect">
            <a:avLst/>
          </a:prstGeom>
        </p:spPr>
      </p:pic>
      <p:pic>
        <p:nvPicPr>
          <p:cNvPr id="7" name="Graphic 6">
            <a:extLst>
              <a:ext uri="{FF2B5EF4-FFF2-40B4-BE49-F238E27FC236}">
                <a16:creationId xmlns:a16="http://schemas.microsoft.com/office/drawing/2014/main" id="{A9FF012F-C564-BFEF-5F6D-C90E96DDAC5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1349" y="752684"/>
            <a:ext cx="2073910" cy="438150"/>
          </a:xfrm>
          <a:prstGeom prst="rect">
            <a:avLst/>
          </a:prstGeom>
        </p:spPr>
      </p:pic>
      <p:pic>
        <p:nvPicPr>
          <p:cNvPr id="8" name="Graphic 7">
            <a:extLst>
              <a:ext uri="{FF2B5EF4-FFF2-40B4-BE49-F238E27FC236}">
                <a16:creationId xmlns:a16="http://schemas.microsoft.com/office/drawing/2014/main" id="{43E3B14B-2F04-62B8-4876-B4CABB1621A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9738" y="5776132"/>
            <a:ext cx="1975103" cy="329184"/>
          </a:xfrm>
          <a:prstGeom prst="rect">
            <a:avLst/>
          </a:prstGeom>
        </p:spPr>
      </p:pic>
    </p:spTree>
    <p:extLst>
      <p:ext uri="{BB962C8B-B14F-4D97-AF65-F5344CB8AC3E}">
        <p14:creationId xmlns:p14="http://schemas.microsoft.com/office/powerpoint/2010/main" val="7412969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5_Title Slide: Spaulding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E8E0575E-86A1-3B66-6520-A6F7106055B5}"/>
              </a:ext>
            </a:extLst>
          </p:cNvPr>
          <p:cNvPicPr>
            <a:picLocks noChangeAspect="1"/>
          </p:cNvPicPr>
          <p:nvPr userDrawn="1"/>
        </p:nvPicPr>
        <p:blipFill>
          <a:blip r:embed="rId4"/>
          <a:stretch>
            <a:fillRect/>
          </a:stretch>
        </p:blipFill>
        <p:spPr>
          <a:xfrm>
            <a:off x="600371" y="744558"/>
            <a:ext cx="3507235" cy="514104"/>
          </a:xfrm>
          <a:prstGeom prst="rect">
            <a:avLst/>
          </a:prstGeom>
        </p:spPr>
      </p:pic>
    </p:spTree>
    <p:extLst>
      <p:ext uri="{BB962C8B-B14F-4D97-AF65-F5344CB8AC3E}">
        <p14:creationId xmlns:p14="http://schemas.microsoft.com/office/powerpoint/2010/main" val="14928823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3_Title Slide: Spaulding v2-HMS">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B2C87ED4-345A-84F3-CEAF-6B347DAAFD9F}"/>
              </a:ext>
            </a:extLst>
          </p:cNvPr>
          <p:cNvPicPr>
            <a:picLocks noChangeAspect="1"/>
          </p:cNvPicPr>
          <p:nvPr userDrawn="1"/>
        </p:nvPicPr>
        <p:blipFill>
          <a:blip r:embed="rId4"/>
          <a:stretch>
            <a:fillRect/>
          </a:stretch>
        </p:blipFill>
        <p:spPr>
          <a:xfrm>
            <a:off x="523444" y="5697938"/>
            <a:ext cx="2290983" cy="506913"/>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DD6B67C7-E41B-69B5-5AA0-CA2A58D6BE22}"/>
              </a:ext>
            </a:extLst>
          </p:cNvPr>
          <p:cNvPicPr>
            <a:picLocks noChangeAspect="1"/>
          </p:cNvPicPr>
          <p:nvPr userDrawn="1"/>
        </p:nvPicPr>
        <p:blipFill>
          <a:blip r:embed="rId5"/>
          <a:stretch>
            <a:fillRect/>
          </a:stretch>
        </p:blipFill>
        <p:spPr>
          <a:xfrm>
            <a:off x="600371" y="744558"/>
            <a:ext cx="3507235" cy="514104"/>
          </a:xfrm>
          <a:prstGeom prst="rect">
            <a:avLst/>
          </a:prstGeom>
        </p:spPr>
      </p:pic>
    </p:spTree>
    <p:extLst>
      <p:ext uri="{BB962C8B-B14F-4D97-AF65-F5344CB8AC3E}">
        <p14:creationId xmlns:p14="http://schemas.microsoft.com/office/powerpoint/2010/main" val="601801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Mass General Cancer Center">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6D3D5014-EF44-0630-914C-9D9874DC42F9}"/>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itle 1">
            <a:extLst>
              <a:ext uri="{FF2B5EF4-FFF2-40B4-BE49-F238E27FC236}">
                <a16:creationId xmlns:a16="http://schemas.microsoft.com/office/drawing/2014/main" id="{BCE8A835-71E2-C8AB-AA9A-ACC476CCB915}"/>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9" name="Subtitle 2">
            <a:extLst>
              <a:ext uri="{FF2B5EF4-FFF2-40B4-BE49-F238E27FC236}">
                <a16:creationId xmlns:a16="http://schemas.microsoft.com/office/drawing/2014/main" id="{6FE0F779-0A63-D3FF-DC99-8585C4FD2AAB}"/>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FCE5280C-C58F-89F3-E09A-62D24C5C0F36}"/>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003C7491-8A02-78F0-842A-C7291AD82142}"/>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10" name="Graphic 9">
            <a:extLst>
              <a:ext uri="{FF2B5EF4-FFF2-40B4-BE49-F238E27FC236}">
                <a16:creationId xmlns:a16="http://schemas.microsoft.com/office/drawing/2014/main" id="{FC94A59C-A7AF-1E4C-8EC2-9E0670E9F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7855"/>
            <a:ext cx="3849878" cy="438150"/>
          </a:xfrm>
          <a:prstGeom prst="rect">
            <a:avLst/>
          </a:prstGeom>
        </p:spPr>
      </p:pic>
    </p:spTree>
    <p:extLst>
      <p:ext uri="{BB962C8B-B14F-4D97-AF65-F5344CB8AC3E}">
        <p14:creationId xmlns:p14="http://schemas.microsoft.com/office/powerpoint/2010/main" val="12436649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6_Title Slide: Mass General Cancer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4701D628-6158-0050-E500-E7CB7B0CD0E2}"/>
              </a:ext>
            </a:extLst>
          </p:cNvPr>
          <p:cNvPicPr>
            <a:picLocks noChangeAspect="1"/>
          </p:cNvPicPr>
          <p:nvPr userDrawn="1"/>
        </p:nvPicPr>
        <p:blipFill>
          <a:blip r:embed="rId4"/>
          <a:stretch>
            <a:fillRect/>
          </a:stretch>
        </p:blipFill>
        <p:spPr>
          <a:xfrm>
            <a:off x="604582" y="744558"/>
            <a:ext cx="3861091" cy="473940"/>
          </a:xfrm>
          <a:prstGeom prst="rect">
            <a:avLst/>
          </a:prstGeom>
        </p:spPr>
      </p:pic>
    </p:spTree>
    <p:extLst>
      <p:ext uri="{BB962C8B-B14F-4D97-AF65-F5344CB8AC3E}">
        <p14:creationId xmlns:p14="http://schemas.microsoft.com/office/powerpoint/2010/main" val="997288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Title Slide: Mass General Cancer v2-HMS">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4526910"/>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B2C87ED4-345A-84F3-CEAF-6B347DAAFD9F}"/>
              </a:ext>
            </a:extLst>
          </p:cNvPr>
          <p:cNvPicPr>
            <a:picLocks noChangeAspect="1"/>
          </p:cNvPicPr>
          <p:nvPr userDrawn="1"/>
        </p:nvPicPr>
        <p:blipFill>
          <a:blip r:embed="rId4"/>
          <a:stretch>
            <a:fillRect/>
          </a:stretch>
        </p:blipFill>
        <p:spPr>
          <a:xfrm>
            <a:off x="523444" y="5697938"/>
            <a:ext cx="2290983" cy="506913"/>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6833F99D-0BA1-8DB2-1155-11749BB51EE8}"/>
              </a:ext>
            </a:extLst>
          </p:cNvPr>
          <p:cNvPicPr>
            <a:picLocks noChangeAspect="1"/>
          </p:cNvPicPr>
          <p:nvPr userDrawn="1"/>
        </p:nvPicPr>
        <p:blipFill>
          <a:blip r:embed="rId5"/>
          <a:stretch>
            <a:fillRect/>
          </a:stretch>
        </p:blipFill>
        <p:spPr>
          <a:xfrm>
            <a:off x="604582" y="744558"/>
            <a:ext cx="3861091" cy="473940"/>
          </a:xfrm>
          <a:prstGeom prst="rect">
            <a:avLst/>
          </a:prstGeom>
        </p:spPr>
      </p:pic>
    </p:spTree>
    <p:extLst>
      <p:ext uri="{BB962C8B-B14F-4D97-AF65-F5344CB8AC3E}">
        <p14:creationId xmlns:p14="http://schemas.microsoft.com/office/powerpoint/2010/main" val="30807892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Slide: Mass General for Children">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4A3D116D-03BA-1908-A4DA-C4AD212CA755}"/>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F6FB4286-DD09-0F75-50B2-DA1825220194}"/>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E87F348C-41BE-EA04-A1DD-7945A315D51C}"/>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55031955-60AB-61B0-6761-3F6BF469EC4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9763014A-FAB1-31ED-3381-52A3B06C2A55}"/>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2" name="Graphic 1">
            <a:extLst>
              <a:ext uri="{FF2B5EF4-FFF2-40B4-BE49-F238E27FC236}">
                <a16:creationId xmlns:a16="http://schemas.microsoft.com/office/drawing/2014/main" id="{79ADE74D-A1E5-B061-9499-1D12138ADC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2684"/>
            <a:ext cx="3581522" cy="438912"/>
          </a:xfrm>
          <a:prstGeom prst="rect">
            <a:avLst/>
          </a:prstGeom>
        </p:spPr>
      </p:pic>
    </p:spTree>
    <p:extLst>
      <p:ext uri="{BB962C8B-B14F-4D97-AF65-F5344CB8AC3E}">
        <p14:creationId xmlns:p14="http://schemas.microsoft.com/office/powerpoint/2010/main" val="28824034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7_Title Slide: Mass General for Children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19D780CE-27C8-B6AE-CA04-C4772AD7D0F4}"/>
              </a:ext>
            </a:extLst>
          </p:cNvPr>
          <p:cNvPicPr>
            <a:picLocks noChangeAspect="1"/>
          </p:cNvPicPr>
          <p:nvPr userDrawn="1"/>
        </p:nvPicPr>
        <p:blipFill>
          <a:blip r:embed="rId4"/>
          <a:stretch>
            <a:fillRect/>
          </a:stretch>
        </p:blipFill>
        <p:spPr>
          <a:xfrm>
            <a:off x="604583" y="744558"/>
            <a:ext cx="3589962" cy="478662"/>
          </a:xfrm>
          <a:prstGeom prst="rect">
            <a:avLst/>
          </a:prstGeom>
        </p:spPr>
      </p:pic>
    </p:spTree>
    <p:extLst>
      <p:ext uri="{BB962C8B-B14F-4D97-AF65-F5344CB8AC3E}">
        <p14:creationId xmlns:p14="http://schemas.microsoft.com/office/powerpoint/2010/main" val="16857028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Slide: Brigham and Women's Faulkner Hospital">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A4B31FB6-F782-3DB1-488B-F03461EA55DB}"/>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739A83F8-E828-41E8-C3B6-795BFF96CF00}"/>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CBC010D3-CA47-C6B1-EA22-E4ED03946A01}"/>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5D9F06B3-96C1-D16C-3955-90F6CD4D0A70}"/>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F4E2912F-1101-9B06-4957-17C2FA5976FD}"/>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8" name="Graphic 7">
            <a:extLst>
              <a:ext uri="{FF2B5EF4-FFF2-40B4-BE49-F238E27FC236}">
                <a16:creationId xmlns:a16="http://schemas.microsoft.com/office/drawing/2014/main" id="{3B844704-BF7D-2C4C-9CD5-FBF2A5681B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8289"/>
            <a:ext cx="3557778" cy="455676"/>
          </a:xfrm>
          <a:prstGeom prst="rect">
            <a:avLst/>
          </a:prstGeom>
        </p:spPr>
      </p:pic>
    </p:spTree>
    <p:extLst>
      <p:ext uri="{BB962C8B-B14F-4D97-AF65-F5344CB8AC3E}">
        <p14:creationId xmlns:p14="http://schemas.microsoft.com/office/powerpoint/2010/main" val="5256887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5_Title Slide: BWFH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6A72A016-39B2-5548-8ADB-B1AB70317959}"/>
              </a:ext>
            </a:extLst>
          </p:cNvPr>
          <p:cNvPicPr>
            <a:picLocks noChangeAspect="1"/>
          </p:cNvPicPr>
          <p:nvPr userDrawn="1"/>
        </p:nvPicPr>
        <p:blipFill>
          <a:blip r:embed="rId4"/>
          <a:stretch>
            <a:fillRect/>
          </a:stretch>
        </p:blipFill>
        <p:spPr>
          <a:xfrm>
            <a:off x="580559" y="722518"/>
            <a:ext cx="3686641" cy="511909"/>
          </a:xfrm>
          <a:prstGeom prst="rect">
            <a:avLst/>
          </a:prstGeom>
        </p:spPr>
      </p:pic>
    </p:spTree>
    <p:extLst>
      <p:ext uri="{BB962C8B-B14F-4D97-AF65-F5344CB8AC3E}">
        <p14:creationId xmlns:p14="http://schemas.microsoft.com/office/powerpoint/2010/main" val="28565695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97696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6_Title Slide: Cooley Dickinson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05420959-64C9-C64B-BACE-94E1751D2C9B}"/>
              </a:ext>
            </a:extLst>
          </p:cNvPr>
          <p:cNvPicPr>
            <a:picLocks noChangeAspect="1"/>
          </p:cNvPicPr>
          <p:nvPr userDrawn="1"/>
        </p:nvPicPr>
        <p:blipFill>
          <a:blip r:embed="rId4"/>
          <a:stretch>
            <a:fillRect/>
          </a:stretch>
        </p:blipFill>
        <p:spPr>
          <a:xfrm>
            <a:off x="608779" y="744558"/>
            <a:ext cx="3213945" cy="469254"/>
          </a:xfrm>
          <a:prstGeom prst="rect">
            <a:avLst/>
          </a:prstGeom>
        </p:spPr>
      </p:pic>
    </p:spTree>
    <p:extLst>
      <p:ext uri="{BB962C8B-B14F-4D97-AF65-F5344CB8AC3E}">
        <p14:creationId xmlns:p14="http://schemas.microsoft.com/office/powerpoint/2010/main" val="737755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Title Slide: Martha's Vineyard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F353BAFB-EA94-C142-AC18-66487455CB5E}"/>
              </a:ext>
            </a:extLst>
          </p:cNvPr>
          <p:cNvPicPr>
            <a:picLocks noChangeAspect="1"/>
          </p:cNvPicPr>
          <p:nvPr userDrawn="1"/>
        </p:nvPicPr>
        <p:blipFill>
          <a:blip r:embed="rId4"/>
          <a:stretch>
            <a:fillRect/>
          </a:stretch>
        </p:blipFill>
        <p:spPr>
          <a:xfrm>
            <a:off x="580559" y="722518"/>
            <a:ext cx="3300817" cy="509882"/>
          </a:xfrm>
          <a:prstGeom prst="rect">
            <a:avLst/>
          </a:prstGeom>
        </p:spPr>
      </p:pic>
    </p:spTree>
    <p:extLst>
      <p:ext uri="{BB962C8B-B14F-4D97-AF65-F5344CB8AC3E}">
        <p14:creationId xmlns:p14="http://schemas.microsoft.com/office/powerpoint/2010/main" val="23668074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4_Title Slide: Nantucket Cottage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6" name="Picture 5" descr="A close-up of a sign&#10;&#10;AI-generated content may be incorrect.">
            <a:extLst>
              <a:ext uri="{FF2B5EF4-FFF2-40B4-BE49-F238E27FC236}">
                <a16:creationId xmlns:a16="http://schemas.microsoft.com/office/drawing/2014/main" id="{619F6330-0E89-4833-89EE-5611951F9ADD}"/>
              </a:ext>
            </a:extLst>
          </p:cNvPr>
          <p:cNvPicPr>
            <a:picLocks noChangeAspect="1"/>
          </p:cNvPicPr>
          <p:nvPr userDrawn="1"/>
        </p:nvPicPr>
        <p:blipFill>
          <a:blip r:embed="rId4"/>
          <a:stretch>
            <a:fillRect/>
          </a:stretch>
        </p:blipFill>
        <p:spPr>
          <a:xfrm>
            <a:off x="580559" y="722518"/>
            <a:ext cx="3300814" cy="509882"/>
          </a:xfrm>
          <a:prstGeom prst="rect">
            <a:avLst/>
          </a:prstGeom>
        </p:spPr>
      </p:pic>
    </p:spTree>
    <p:extLst>
      <p:ext uri="{BB962C8B-B14F-4D97-AF65-F5344CB8AC3E}">
        <p14:creationId xmlns:p14="http://schemas.microsoft.com/office/powerpoint/2010/main" val="7466247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Newton-Wellesley Hospital">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0E4CFE0-E803-43E1-2254-C5A9BB6B9DF5}"/>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4748CC9E-B162-16A6-9BD0-339A70470383}"/>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80A97809-7C57-8BCB-1504-C055FA13960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88640FEC-48F6-332A-6A9C-B43C29F916AF}"/>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16D8D514-23A0-B26D-A7F5-BF824DB04A33}"/>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8" name="Graphic 7">
            <a:extLst>
              <a:ext uri="{FF2B5EF4-FFF2-40B4-BE49-F238E27FC236}">
                <a16:creationId xmlns:a16="http://schemas.microsoft.com/office/drawing/2014/main" id="{0677DBBC-8D99-FC41-92FA-B23927748B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8289"/>
            <a:ext cx="3172206" cy="455676"/>
          </a:xfrm>
          <a:prstGeom prst="rect">
            <a:avLst/>
          </a:prstGeom>
        </p:spPr>
      </p:pic>
    </p:spTree>
    <p:extLst>
      <p:ext uri="{BB962C8B-B14F-4D97-AF65-F5344CB8AC3E}">
        <p14:creationId xmlns:p14="http://schemas.microsoft.com/office/powerpoint/2010/main" val="20639086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4_Title Slide: NWH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B69BFE25-9BEA-9524-0865-21BF4BBEF2EB}"/>
              </a:ext>
            </a:extLst>
          </p:cNvPr>
          <p:cNvPicPr>
            <a:picLocks noChangeAspect="1"/>
          </p:cNvPicPr>
          <p:nvPr userDrawn="1"/>
        </p:nvPicPr>
        <p:blipFill>
          <a:blip r:embed="rId4"/>
          <a:stretch>
            <a:fillRect/>
          </a:stretch>
        </p:blipFill>
        <p:spPr>
          <a:xfrm>
            <a:off x="591847" y="732378"/>
            <a:ext cx="3319752" cy="484702"/>
          </a:xfrm>
          <a:prstGeom prst="rect">
            <a:avLst/>
          </a:prstGeom>
        </p:spPr>
      </p:pic>
    </p:spTree>
    <p:extLst>
      <p:ext uri="{BB962C8B-B14F-4D97-AF65-F5344CB8AC3E}">
        <p14:creationId xmlns:p14="http://schemas.microsoft.com/office/powerpoint/2010/main" val="9165808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Slide: Salem Hospital">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EBBE0B52-9107-8840-B53A-5E22A717F0F3}"/>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BE8D30F1-01D2-D404-3BDA-A4ECCB1AE9DB}"/>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7A9DF5C5-8A1E-6A4A-3982-4999FC0DF461}"/>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B8CBE253-8BE2-4532-162C-589BD56DF506}"/>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524DE0F8-DCC0-37D4-264F-6B6308FA7CEB}"/>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8" name="Graphic 7">
            <a:extLst>
              <a:ext uri="{FF2B5EF4-FFF2-40B4-BE49-F238E27FC236}">
                <a16:creationId xmlns:a16="http://schemas.microsoft.com/office/drawing/2014/main" id="{6BD23AD4-54C3-F348-8666-D1E07B95DC7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738" y="758289"/>
            <a:ext cx="3172206" cy="455676"/>
          </a:xfrm>
          <a:prstGeom prst="rect">
            <a:avLst/>
          </a:prstGeom>
        </p:spPr>
      </p:pic>
    </p:spTree>
    <p:extLst>
      <p:ext uri="{BB962C8B-B14F-4D97-AF65-F5344CB8AC3E}">
        <p14:creationId xmlns:p14="http://schemas.microsoft.com/office/powerpoint/2010/main" val="2164043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3_Title Slide: Salem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B683B3C7-2321-7AAF-DCF1-40D916227F1A}"/>
              </a:ext>
            </a:extLst>
          </p:cNvPr>
          <p:cNvPicPr>
            <a:picLocks noChangeAspect="1"/>
          </p:cNvPicPr>
          <p:nvPr userDrawn="1"/>
        </p:nvPicPr>
        <p:blipFill>
          <a:blip r:embed="rId4"/>
          <a:stretch>
            <a:fillRect/>
          </a:stretch>
        </p:blipFill>
        <p:spPr>
          <a:xfrm>
            <a:off x="580559" y="727495"/>
            <a:ext cx="3279649" cy="504905"/>
          </a:xfrm>
          <a:prstGeom prst="rect">
            <a:avLst/>
          </a:prstGeom>
        </p:spPr>
      </p:pic>
    </p:spTree>
    <p:extLst>
      <p:ext uri="{BB962C8B-B14F-4D97-AF65-F5344CB8AC3E}">
        <p14:creationId xmlns:p14="http://schemas.microsoft.com/office/powerpoint/2010/main" val="42672998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_Title Slide: Wentworth-Douglass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73CCE36A-023D-E1DA-F918-0BC2B552B8FB}"/>
              </a:ext>
            </a:extLst>
          </p:cNvPr>
          <p:cNvPicPr>
            <a:picLocks noChangeAspect="1"/>
          </p:cNvPicPr>
          <p:nvPr userDrawn="1"/>
        </p:nvPicPr>
        <p:blipFill>
          <a:blip r:embed="rId4"/>
          <a:stretch>
            <a:fillRect/>
          </a:stretch>
        </p:blipFill>
        <p:spPr>
          <a:xfrm>
            <a:off x="597084" y="742938"/>
            <a:ext cx="3246600" cy="474021"/>
          </a:xfrm>
          <a:prstGeom prst="rect">
            <a:avLst/>
          </a:prstGeom>
        </p:spPr>
      </p:pic>
    </p:spTree>
    <p:extLst>
      <p:ext uri="{BB962C8B-B14F-4D97-AF65-F5344CB8AC3E}">
        <p14:creationId xmlns:p14="http://schemas.microsoft.com/office/powerpoint/2010/main" val="3950072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Home Care">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970D9D12-F014-BF1F-EE7E-5C4BF5A648B8}"/>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itle 1">
            <a:extLst>
              <a:ext uri="{FF2B5EF4-FFF2-40B4-BE49-F238E27FC236}">
                <a16:creationId xmlns:a16="http://schemas.microsoft.com/office/drawing/2014/main" id="{9FEB821A-C0CB-6198-72DE-3DC47A84379B}"/>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45C549A5-4110-65EB-A36B-73041BB387E5}"/>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2" name="Text Placeholder 3">
            <a:extLst>
              <a:ext uri="{FF2B5EF4-FFF2-40B4-BE49-F238E27FC236}">
                <a16:creationId xmlns:a16="http://schemas.microsoft.com/office/drawing/2014/main" id="{F6850507-868C-A8DE-4E76-9E276AB65710}"/>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3" name="Footer Placeholder 4">
            <a:extLst>
              <a:ext uri="{FF2B5EF4-FFF2-40B4-BE49-F238E27FC236}">
                <a16:creationId xmlns:a16="http://schemas.microsoft.com/office/drawing/2014/main" id="{A9E3AA99-0B66-77AF-E27F-A9AAD6F2F749}"/>
              </a:ext>
            </a:extLst>
          </p:cNvPr>
          <p:cNvSpPr>
            <a:spLocks noGrp="1"/>
          </p:cNvSpPr>
          <p:nvPr>
            <p:ph type="ftr" sz="quarter" idx="10"/>
          </p:nvPr>
        </p:nvSpPr>
        <p:spPr>
          <a:xfrm>
            <a:off x="3843683" y="5996428"/>
            <a:ext cx="7707596" cy="153888"/>
          </a:xfrm>
        </p:spPr>
        <p:txBody>
          <a:bodyPr/>
          <a:lstStyle/>
          <a:p>
            <a:r>
              <a:rPr lang="en-US"/>
              <a:t>Center for Depression, Anxiety, and Stress Research   |   Confidential—do not copy or distribute</a:t>
            </a:r>
          </a:p>
        </p:txBody>
      </p:sp>
      <p:pic>
        <p:nvPicPr>
          <p:cNvPr id="11" name="Picture 10" descr="A blue text on a black background&#10;&#10;AI-generated content may be incorrect.">
            <a:extLst>
              <a:ext uri="{FF2B5EF4-FFF2-40B4-BE49-F238E27FC236}">
                <a16:creationId xmlns:a16="http://schemas.microsoft.com/office/drawing/2014/main" id="{762CB017-1E42-0A37-BC98-C30AD2B0CB84}"/>
              </a:ext>
            </a:extLst>
          </p:cNvPr>
          <p:cNvPicPr>
            <a:picLocks noChangeAspect="1"/>
          </p:cNvPicPr>
          <p:nvPr userDrawn="1"/>
        </p:nvPicPr>
        <p:blipFill>
          <a:blip r:embed="rId2"/>
          <a:stretch>
            <a:fillRect/>
          </a:stretch>
        </p:blipFill>
        <p:spPr>
          <a:xfrm>
            <a:off x="629738" y="757855"/>
            <a:ext cx="3172206" cy="441921"/>
          </a:xfrm>
          <a:prstGeom prst="rect">
            <a:avLst/>
          </a:prstGeom>
        </p:spPr>
      </p:pic>
    </p:spTree>
    <p:extLst>
      <p:ext uri="{BB962C8B-B14F-4D97-AF65-F5344CB8AC3E}">
        <p14:creationId xmlns:p14="http://schemas.microsoft.com/office/powerpoint/2010/main" val="4453157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Healthcare Center">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2" name="Picture 1" descr="A black and white sign with white text&#10;&#10;AI-generated content may be incorrect.">
            <a:extLst>
              <a:ext uri="{FF2B5EF4-FFF2-40B4-BE49-F238E27FC236}">
                <a16:creationId xmlns:a16="http://schemas.microsoft.com/office/drawing/2014/main" id="{68BF9F81-6935-5946-DD69-A7B2AB4B5BE0}"/>
              </a:ext>
            </a:extLst>
          </p:cNvPr>
          <p:cNvPicPr>
            <a:picLocks noChangeAspect="1"/>
          </p:cNvPicPr>
          <p:nvPr userDrawn="1"/>
        </p:nvPicPr>
        <p:blipFill>
          <a:blip r:embed="rId4"/>
          <a:stretch>
            <a:fillRect/>
          </a:stretch>
        </p:blipFill>
        <p:spPr>
          <a:xfrm>
            <a:off x="597083" y="742938"/>
            <a:ext cx="3246600" cy="452285"/>
          </a:xfrm>
          <a:prstGeom prst="rect">
            <a:avLst/>
          </a:prstGeom>
        </p:spPr>
      </p:pic>
    </p:spTree>
    <p:extLst>
      <p:ext uri="{BB962C8B-B14F-4D97-AF65-F5344CB8AC3E}">
        <p14:creationId xmlns:p14="http://schemas.microsoft.com/office/powerpoint/2010/main" val="192581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295030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Health plan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7" name="Text Placeholder 3">
            <a:extLst>
              <a:ext uri="{FF2B5EF4-FFF2-40B4-BE49-F238E27FC236}">
                <a16:creationId xmlns:a16="http://schemas.microsoft.com/office/drawing/2014/main" id="{C832DF1D-BFDC-42F6-770E-7C940D38959E}"/>
              </a:ext>
            </a:extLst>
          </p:cNvPr>
          <p:cNvSpPr>
            <a:spLocks noGrp="1"/>
          </p:cNvSpPr>
          <p:nvPr>
            <p:ph type="body" sz="half" idx="2" hasCustomPrompt="1"/>
          </p:nvPr>
        </p:nvSpPr>
        <p:spPr>
          <a:xfrm>
            <a:off x="629738" y="5950433"/>
            <a:ext cx="1832218" cy="243349"/>
          </a:xfrm>
        </p:spPr>
        <p:txBody>
          <a:bodyPr/>
          <a:lstStyle>
            <a:lvl1pPr marL="0" indent="0" algn="l">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Center for Depression, Anxiety, and Stress Research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90D15154-0D02-887F-A34C-83F4DF774391}"/>
              </a:ext>
            </a:extLst>
          </p:cNvPr>
          <p:cNvPicPr>
            <a:picLocks noChangeAspect="1"/>
          </p:cNvPicPr>
          <p:nvPr userDrawn="1"/>
        </p:nvPicPr>
        <p:blipFill>
          <a:blip r:embed="rId4"/>
          <a:stretch>
            <a:fillRect/>
          </a:stretch>
        </p:blipFill>
        <p:spPr>
          <a:xfrm>
            <a:off x="597084" y="742939"/>
            <a:ext cx="3246592" cy="452284"/>
          </a:xfrm>
          <a:prstGeom prst="rect">
            <a:avLst/>
          </a:prstGeom>
        </p:spPr>
      </p:pic>
    </p:spTree>
    <p:extLst>
      <p:ext uri="{BB962C8B-B14F-4D97-AF65-F5344CB8AC3E}">
        <p14:creationId xmlns:p14="http://schemas.microsoft.com/office/powerpoint/2010/main" val="2103972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3676"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42900"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007099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Heart and Vascular">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DAD594-442A-D863-9E7F-1864F878C8F4}"/>
              </a:ext>
            </a:extLst>
          </p:cNvPr>
          <p:cNvPicPr>
            <a:picLocks noChangeAspect="1"/>
          </p:cNvPicPr>
          <p:nvPr userDrawn="1"/>
        </p:nvPicPr>
        <p:blipFill>
          <a:blip r:embed="rId2"/>
          <a:srcRect l="28331" t="2973" r="8869" b="36653"/>
          <a:stretch/>
        </p:blipFill>
        <p:spPr>
          <a:xfrm>
            <a:off x="255141" y="310896"/>
            <a:ext cx="11681717" cy="6314335"/>
          </a:xfrm>
          <a:prstGeom prst="roundRect">
            <a:avLst>
              <a:gd name="adj" fmla="val 2186"/>
            </a:avLst>
          </a:prstGeom>
          <a:solidFill>
            <a:srgbClr val="FFFFFF">
              <a:shade val="85000"/>
            </a:srgbClr>
          </a:solidFill>
          <a:ln>
            <a:noFill/>
          </a:ln>
          <a:effectLst>
            <a:reflection blurRad="12700" endPos="0" dist="5000" dir="5400000" sy="-100000" algn="bl" rotWithShape="0"/>
          </a:effectLst>
        </p:spPr>
      </p:pic>
      <p:sp>
        <p:nvSpPr>
          <p:cNvPr id="8" name="Title 1">
            <a:extLst>
              <a:ext uri="{FF2B5EF4-FFF2-40B4-BE49-F238E27FC236}">
                <a16:creationId xmlns:a16="http://schemas.microsoft.com/office/drawing/2014/main" id="{80A4CFAE-83EF-7C59-B7E4-D03118EE0DBD}"/>
              </a:ext>
            </a:extLst>
          </p:cNvPr>
          <p:cNvSpPr txBox="1">
            <a:spLocks/>
          </p:cNvSpPr>
          <p:nvPr userDrawn="1"/>
        </p:nvSpPr>
        <p:spPr>
          <a:xfrm>
            <a:off x="629738" y="2202873"/>
            <a:ext cx="5964336" cy="2118059"/>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6000">
                <a:solidFill>
                  <a:schemeClr val="bg1"/>
                </a:solidFill>
                <a:ea typeface="+mj-lt"/>
                <a:cs typeface="+mj-lt"/>
              </a:rPr>
              <a:t>Heart and Vascular</a:t>
            </a:r>
          </a:p>
          <a:p>
            <a:r>
              <a:rPr lang="en-US" sz="6000">
                <a:solidFill>
                  <a:schemeClr val="bg1"/>
                </a:solidFill>
                <a:ea typeface="+mj-lt"/>
                <a:cs typeface="+mj-lt"/>
              </a:rPr>
              <a:t>Institute</a:t>
            </a:r>
          </a:p>
        </p:txBody>
      </p:sp>
      <p:sp>
        <p:nvSpPr>
          <p:cNvPr id="9" name="TextBox 8">
            <a:extLst>
              <a:ext uri="{FF2B5EF4-FFF2-40B4-BE49-F238E27FC236}">
                <a16:creationId xmlns:a16="http://schemas.microsoft.com/office/drawing/2014/main" id="{E3BBF382-F970-AFEC-8D3E-54DAA4771375}"/>
              </a:ext>
            </a:extLst>
          </p:cNvPr>
          <p:cNvSpPr txBox="1"/>
          <p:nvPr userDrawn="1"/>
        </p:nvSpPr>
        <p:spPr>
          <a:xfrm>
            <a:off x="629738" y="5745163"/>
            <a:ext cx="2957576"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a:ea typeface="Roboto Slab Light" pitchFamily="2" charset="0"/>
                <a:cs typeface="Roboto Slab Light" pitchFamily="2" charset="0"/>
              </a:rPr>
              <a:t>Month YEAR</a:t>
            </a:r>
          </a:p>
        </p:txBody>
      </p:sp>
      <p:pic>
        <p:nvPicPr>
          <p:cNvPr id="12" name="Picture 11" descr="A black background with white text&#10;&#10;Description automatically generated">
            <a:extLst>
              <a:ext uri="{FF2B5EF4-FFF2-40B4-BE49-F238E27FC236}">
                <a16:creationId xmlns:a16="http://schemas.microsoft.com/office/drawing/2014/main" id="{C44BF125-8D02-9604-CE87-2F57E10A8A98}"/>
              </a:ext>
            </a:extLst>
          </p:cNvPr>
          <p:cNvPicPr>
            <a:picLocks noChangeAspect="1"/>
          </p:cNvPicPr>
          <p:nvPr userDrawn="1"/>
        </p:nvPicPr>
        <p:blipFill>
          <a:blip r:embed="rId3"/>
          <a:stretch>
            <a:fillRect/>
          </a:stretch>
        </p:blipFill>
        <p:spPr>
          <a:xfrm>
            <a:off x="629738" y="824867"/>
            <a:ext cx="3257457" cy="521018"/>
          </a:xfrm>
          <a:prstGeom prst="rect">
            <a:avLst/>
          </a:prstGeom>
        </p:spPr>
      </p:pic>
    </p:spTree>
    <p:extLst>
      <p:ext uri="{BB962C8B-B14F-4D97-AF65-F5344CB8AC3E}">
        <p14:creationId xmlns:p14="http://schemas.microsoft.com/office/powerpoint/2010/main" val="41925845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Neuroscience">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56549A-A6EE-85EC-0C93-9E07B861A880}"/>
              </a:ext>
            </a:extLst>
          </p:cNvPr>
          <p:cNvPicPr>
            <a:picLocks noChangeAspect="1"/>
          </p:cNvPicPr>
          <p:nvPr userDrawn="1"/>
        </p:nvPicPr>
        <p:blipFill>
          <a:blip r:embed="rId2"/>
          <a:srcRect l="8125" t="3019" r="5106"/>
          <a:stretch/>
        </p:blipFill>
        <p:spPr>
          <a:xfrm>
            <a:off x="255141" y="310896"/>
            <a:ext cx="11681717" cy="6314335"/>
          </a:xfrm>
          <a:prstGeom prst="roundRect">
            <a:avLst>
              <a:gd name="adj" fmla="val 2186"/>
            </a:avLst>
          </a:prstGeom>
          <a:solidFill>
            <a:srgbClr val="FFFFFF">
              <a:shade val="85000"/>
            </a:srgbClr>
          </a:solidFill>
          <a:ln>
            <a:noFill/>
          </a:ln>
          <a:effectLst>
            <a:reflection blurRad="12700" endPos="0" dist="5000" dir="5400000" sy="-100000" algn="bl" rotWithShape="0"/>
          </a:effectLst>
        </p:spPr>
      </p:pic>
      <p:sp>
        <p:nvSpPr>
          <p:cNvPr id="3" name="Title 1">
            <a:extLst>
              <a:ext uri="{FF2B5EF4-FFF2-40B4-BE49-F238E27FC236}">
                <a16:creationId xmlns:a16="http://schemas.microsoft.com/office/drawing/2014/main" id="{EFBE176D-316E-426D-F005-60A8AEEAADBC}"/>
              </a:ext>
            </a:extLst>
          </p:cNvPr>
          <p:cNvSpPr txBox="1">
            <a:spLocks/>
          </p:cNvSpPr>
          <p:nvPr userDrawn="1"/>
        </p:nvSpPr>
        <p:spPr>
          <a:xfrm>
            <a:off x="629738" y="2537068"/>
            <a:ext cx="5964336" cy="1783864"/>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6000">
                <a:solidFill>
                  <a:schemeClr val="bg1"/>
                </a:solidFill>
                <a:ea typeface="+mj-lt"/>
                <a:cs typeface="+mj-lt"/>
              </a:rPr>
              <a:t>Neuroscience</a:t>
            </a:r>
          </a:p>
          <a:p>
            <a:r>
              <a:rPr lang="en-US" sz="6000">
                <a:solidFill>
                  <a:schemeClr val="bg1"/>
                </a:solidFill>
                <a:ea typeface="+mj-lt"/>
                <a:cs typeface="+mj-lt"/>
              </a:rPr>
              <a:t>Institute</a:t>
            </a:r>
          </a:p>
        </p:txBody>
      </p:sp>
      <p:sp>
        <p:nvSpPr>
          <p:cNvPr id="4" name="TextBox 3">
            <a:extLst>
              <a:ext uri="{FF2B5EF4-FFF2-40B4-BE49-F238E27FC236}">
                <a16:creationId xmlns:a16="http://schemas.microsoft.com/office/drawing/2014/main" id="{AAA73D2B-C9A6-5298-56FA-60A2501D86F7}"/>
              </a:ext>
            </a:extLst>
          </p:cNvPr>
          <p:cNvSpPr txBox="1"/>
          <p:nvPr userDrawn="1"/>
        </p:nvSpPr>
        <p:spPr>
          <a:xfrm>
            <a:off x="629738" y="5745163"/>
            <a:ext cx="2957576"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a:ea typeface="Roboto Slab Light" pitchFamily="2" charset="0"/>
                <a:cs typeface="Roboto Slab Light" pitchFamily="2" charset="0"/>
              </a:rPr>
              <a:t>Month YEAR</a:t>
            </a:r>
          </a:p>
        </p:txBody>
      </p:sp>
      <p:pic>
        <p:nvPicPr>
          <p:cNvPr id="5" name="Picture 4" descr="A black background with white text&#10;&#10;Description automatically generated">
            <a:extLst>
              <a:ext uri="{FF2B5EF4-FFF2-40B4-BE49-F238E27FC236}">
                <a16:creationId xmlns:a16="http://schemas.microsoft.com/office/drawing/2014/main" id="{30564E10-A35E-F501-067E-C0707DCF2483}"/>
              </a:ext>
            </a:extLst>
          </p:cNvPr>
          <p:cNvPicPr>
            <a:picLocks noChangeAspect="1"/>
          </p:cNvPicPr>
          <p:nvPr userDrawn="1"/>
        </p:nvPicPr>
        <p:blipFill>
          <a:blip r:embed="rId3"/>
          <a:stretch>
            <a:fillRect/>
          </a:stretch>
        </p:blipFill>
        <p:spPr>
          <a:xfrm>
            <a:off x="629738" y="824867"/>
            <a:ext cx="3257457" cy="521018"/>
          </a:xfrm>
          <a:prstGeom prst="rect">
            <a:avLst/>
          </a:prstGeom>
        </p:spPr>
      </p:pic>
    </p:spTree>
    <p:extLst>
      <p:ext uri="{BB962C8B-B14F-4D97-AF65-F5344CB8AC3E}">
        <p14:creationId xmlns:p14="http://schemas.microsoft.com/office/powerpoint/2010/main" val="18304099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umors of the Nervous System">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07A3B0-D1BB-8E53-E9C1-F364878AC38A}"/>
              </a:ext>
            </a:extLst>
          </p:cNvPr>
          <p:cNvPicPr>
            <a:picLocks noChangeAspect="1"/>
          </p:cNvPicPr>
          <p:nvPr userDrawn="1"/>
        </p:nvPicPr>
        <p:blipFill>
          <a:blip r:embed="rId2"/>
          <a:srcRect l="10591" t="10803" b="21394"/>
          <a:stretch/>
        </p:blipFill>
        <p:spPr>
          <a:xfrm>
            <a:off x="255141" y="310896"/>
            <a:ext cx="11681717" cy="6314335"/>
          </a:xfrm>
          <a:prstGeom prst="roundRect">
            <a:avLst>
              <a:gd name="adj" fmla="val 2186"/>
            </a:avLst>
          </a:prstGeom>
          <a:solidFill>
            <a:srgbClr val="FFFFFF">
              <a:shade val="85000"/>
            </a:srgbClr>
          </a:solidFill>
          <a:ln>
            <a:noFill/>
          </a:ln>
          <a:effectLst>
            <a:reflection blurRad="12700" endPos="0" dist="5000" dir="5400000" sy="-100000" algn="bl" rotWithShape="0"/>
          </a:effectLst>
        </p:spPr>
      </p:pic>
      <p:sp>
        <p:nvSpPr>
          <p:cNvPr id="3" name="Rounded Rectangle 2">
            <a:extLst>
              <a:ext uri="{FF2B5EF4-FFF2-40B4-BE49-F238E27FC236}">
                <a16:creationId xmlns:a16="http://schemas.microsoft.com/office/drawing/2014/main" id="{D84A5878-C63B-8918-E56F-C36C19BB62EF}"/>
              </a:ext>
            </a:extLst>
          </p:cNvPr>
          <p:cNvSpPr/>
          <p:nvPr userDrawn="1"/>
        </p:nvSpPr>
        <p:spPr>
          <a:xfrm>
            <a:off x="239687" y="310896"/>
            <a:ext cx="11668595" cy="6314334"/>
          </a:xfrm>
          <a:prstGeom prst="roundRect">
            <a:avLst>
              <a:gd name="adj" fmla="val 2309"/>
            </a:avLst>
          </a:prstGeom>
          <a:gradFill flip="none" rotWithShape="1">
            <a:gsLst>
              <a:gs pos="0">
                <a:schemeClr val="tx1"/>
              </a:gs>
              <a:gs pos="54000">
                <a:schemeClr val="bg1">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l"/>
            <a:endParaRPr lang="en-US" sz="1200">
              <a:solidFill>
                <a:schemeClr val="tx1"/>
              </a:solidFill>
            </a:endParaRPr>
          </a:p>
        </p:txBody>
      </p:sp>
      <p:sp>
        <p:nvSpPr>
          <p:cNvPr id="4" name="Title 1">
            <a:extLst>
              <a:ext uri="{FF2B5EF4-FFF2-40B4-BE49-F238E27FC236}">
                <a16:creationId xmlns:a16="http://schemas.microsoft.com/office/drawing/2014/main" id="{BB4D2893-1590-AA95-20CF-352F8F3E9C43}"/>
              </a:ext>
            </a:extLst>
          </p:cNvPr>
          <p:cNvSpPr txBox="1">
            <a:spLocks/>
          </p:cNvSpPr>
          <p:nvPr userDrawn="1"/>
        </p:nvSpPr>
        <p:spPr>
          <a:xfrm>
            <a:off x="629738" y="2365618"/>
            <a:ext cx="5466262" cy="1783864"/>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pPr marL="0" marR="0"/>
            <a:r>
              <a:rPr lang="en-US" sz="5400">
                <a:solidFill>
                  <a:schemeClr val="bg1"/>
                </a:solidFill>
                <a:effectLst/>
              </a:rPr>
              <a:t>Center for Tumors of the Nervous System</a:t>
            </a:r>
          </a:p>
        </p:txBody>
      </p:sp>
      <p:sp>
        <p:nvSpPr>
          <p:cNvPr id="5" name="TextBox 4">
            <a:extLst>
              <a:ext uri="{FF2B5EF4-FFF2-40B4-BE49-F238E27FC236}">
                <a16:creationId xmlns:a16="http://schemas.microsoft.com/office/drawing/2014/main" id="{80472698-6BF4-D6E1-7E73-7CC74E6FA7B2}"/>
              </a:ext>
            </a:extLst>
          </p:cNvPr>
          <p:cNvSpPr txBox="1"/>
          <p:nvPr userDrawn="1"/>
        </p:nvSpPr>
        <p:spPr>
          <a:xfrm>
            <a:off x="629738" y="5745163"/>
            <a:ext cx="2957576"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a:ea typeface="Roboto Slab Light" pitchFamily="2" charset="0"/>
                <a:cs typeface="Roboto Slab Light" pitchFamily="2" charset="0"/>
              </a:rPr>
              <a:t>Month YEAR</a:t>
            </a:r>
          </a:p>
        </p:txBody>
      </p:sp>
      <p:pic>
        <p:nvPicPr>
          <p:cNvPr id="7" name="Picture 6" descr="A black background with white text&#10;&#10;Description automatically generated">
            <a:extLst>
              <a:ext uri="{FF2B5EF4-FFF2-40B4-BE49-F238E27FC236}">
                <a16:creationId xmlns:a16="http://schemas.microsoft.com/office/drawing/2014/main" id="{50A6F5AB-284D-91B0-70FA-CD1DA4961E4E}"/>
              </a:ext>
            </a:extLst>
          </p:cNvPr>
          <p:cNvPicPr>
            <a:picLocks noChangeAspect="1"/>
          </p:cNvPicPr>
          <p:nvPr userDrawn="1"/>
        </p:nvPicPr>
        <p:blipFill>
          <a:blip r:embed="rId3"/>
          <a:stretch>
            <a:fillRect/>
          </a:stretch>
        </p:blipFill>
        <p:spPr>
          <a:xfrm>
            <a:off x="629738" y="824867"/>
            <a:ext cx="3257457" cy="521018"/>
          </a:xfrm>
          <a:prstGeom prst="rect">
            <a:avLst/>
          </a:prstGeom>
        </p:spPr>
      </p:pic>
    </p:spTree>
    <p:extLst>
      <p:ext uri="{BB962C8B-B14F-4D97-AF65-F5344CB8AC3E}">
        <p14:creationId xmlns:p14="http://schemas.microsoft.com/office/powerpoint/2010/main" val="6812954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87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ags" Target="../tags/tag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ags" Target="../tags/tag2.xml"/><Relationship Id="rId65"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slideLayout" Target="../slideLayouts/slideLayout84.xml"/><Relationship Id="rId21" Type="http://schemas.openxmlformats.org/officeDocument/2006/relationships/slideLayout" Target="../slideLayouts/slideLayout79.xml"/><Relationship Id="rId34" Type="http://schemas.openxmlformats.org/officeDocument/2006/relationships/theme" Target="../theme/theme2.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33" Type="http://schemas.openxmlformats.org/officeDocument/2006/relationships/slideLayout" Target="../slideLayouts/slideLayout91.xml"/><Relationship Id="rId38" Type="http://schemas.openxmlformats.org/officeDocument/2006/relationships/image" Target="../media/image1.emf"/><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29" Type="http://schemas.openxmlformats.org/officeDocument/2006/relationships/slideLayout" Target="../slideLayouts/slideLayout87.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32" Type="http://schemas.openxmlformats.org/officeDocument/2006/relationships/slideLayout" Target="../slideLayouts/slideLayout90.xml"/><Relationship Id="rId37" Type="http://schemas.openxmlformats.org/officeDocument/2006/relationships/oleObject" Target="../embeddings/oleObject1.bin"/><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36" Type="http://schemas.openxmlformats.org/officeDocument/2006/relationships/tags" Target="../tags/tag18.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31" Type="http://schemas.openxmlformats.org/officeDocument/2006/relationships/slideLayout" Target="../slideLayouts/slideLayout89.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30" Type="http://schemas.openxmlformats.org/officeDocument/2006/relationships/slideLayout" Target="../slideLayouts/slideLayout88.xml"/><Relationship Id="rId35" Type="http://schemas.openxmlformats.org/officeDocument/2006/relationships/tags" Target="../tags/tag17.xml"/><Relationship Id="rId8" Type="http://schemas.openxmlformats.org/officeDocument/2006/relationships/slideLayout" Target="../slideLayouts/slideLayout66.xml"/><Relationship Id="rId3"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94.xml"/><Relationship Id="rId7" Type="http://schemas.openxmlformats.org/officeDocument/2006/relationships/tags" Target="../tags/tag2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ags" Target="../tags/tag19.xml"/><Relationship Id="rId5" Type="http://schemas.openxmlformats.org/officeDocument/2006/relationships/theme" Target="../theme/theme3.xml"/><Relationship Id="rId4" Type="http://schemas.openxmlformats.org/officeDocument/2006/relationships/slideLayout" Target="../slideLayouts/slideLayout95.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60"/>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2" imgW="530" imgH="531" progId="TCLayout.ActiveDocument.1">
                  <p:embed/>
                </p:oleObj>
              </mc:Choice>
              <mc:Fallback>
                <p:oleObj name="think-cell Slide" r:id="rId62"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63"/>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6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1"/>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Center for Depression, Anxiety, and Stress Research   |   Confidential—do not copy or distribute</a:t>
            </a:r>
          </a:p>
        </p:txBody>
      </p:sp>
      <p:pic>
        <p:nvPicPr>
          <p:cNvPr id="5" name="Graphic 4">
            <a:extLst>
              <a:ext uri="{FF2B5EF4-FFF2-40B4-BE49-F238E27FC236}">
                <a16:creationId xmlns:a16="http://schemas.microsoft.com/office/drawing/2014/main" id="{FA8E9542-34FE-AAB0-87BB-885195142A3C}"/>
              </a:ext>
            </a:extLst>
          </p:cNvPr>
          <p:cNvPicPr>
            <a:picLocks noChangeAspect="1"/>
          </p:cNvPicPr>
          <p:nvPr userDrawn="1"/>
        </p:nvPicPr>
        <p:blipFill>
          <a:blip r:embed="rId64">
            <a:extLst>
              <a:ext uri="{96DAC541-7B7A-43D3-8B79-37D633B846F1}">
                <asvg:svgBlip xmlns:asvg="http://schemas.microsoft.com/office/drawing/2016/SVG/main" r:embed="rId65"/>
              </a:ext>
            </a:extLst>
          </a:blip>
          <a:srcRect t="-1" r="84225" b="-5034"/>
          <a:stretch>
            <a:fillRect/>
          </a:stretch>
        </p:blipFill>
        <p:spPr>
          <a:xfrm>
            <a:off x="664252" y="6246683"/>
            <a:ext cx="311564" cy="345756"/>
          </a:xfrm>
          <a:prstGeom prst="rect">
            <a:avLst/>
          </a:prstGeom>
        </p:spPr>
      </p:pic>
    </p:spTree>
    <p:extLst>
      <p:ext uri="{BB962C8B-B14F-4D97-AF65-F5344CB8AC3E}">
        <p14:creationId xmlns:p14="http://schemas.microsoft.com/office/powerpoint/2010/main" val="67697623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76" r:id="rId7"/>
    <p:sldLayoutId id="2147483699" r:id="rId8"/>
    <p:sldLayoutId id="2147483700" r:id="rId9"/>
    <p:sldLayoutId id="2147483698" r:id="rId10"/>
    <p:sldLayoutId id="2147483696" r:id="rId11"/>
    <p:sldLayoutId id="2147483697" r:id="rId12"/>
    <p:sldLayoutId id="2147483701" r:id="rId13"/>
    <p:sldLayoutId id="2147483702" r:id="rId14"/>
    <p:sldLayoutId id="2147483703" r:id="rId15"/>
    <p:sldLayoutId id="2147483704" r:id="rId16"/>
    <p:sldLayoutId id="2147483705" r:id="rId17"/>
    <p:sldLayoutId id="2147483674" r:id="rId18"/>
    <p:sldLayoutId id="2147483662" r:id="rId19"/>
    <p:sldLayoutId id="2147483693" r:id="rId20"/>
    <p:sldLayoutId id="2147483692" r:id="rId21"/>
    <p:sldLayoutId id="2147483706" r:id="rId22"/>
    <p:sldLayoutId id="2147483707" r:id="rId23"/>
    <p:sldLayoutId id="2147483709" r:id="rId24"/>
    <p:sldLayoutId id="2147483710" r:id="rId25"/>
    <p:sldLayoutId id="2147483711" r:id="rId26"/>
    <p:sldLayoutId id="2147483663" r:id="rId27"/>
    <p:sldLayoutId id="2147483664" r:id="rId28"/>
    <p:sldLayoutId id="2147483665" r:id="rId29"/>
    <p:sldLayoutId id="2147483712" r:id="rId30"/>
    <p:sldLayoutId id="2147483713" r:id="rId31"/>
    <p:sldLayoutId id="2147483714" r:id="rId32"/>
    <p:sldLayoutId id="2147483715" r:id="rId33"/>
    <p:sldLayoutId id="2147483716" r:id="rId34"/>
    <p:sldLayoutId id="2147483717" r:id="rId35"/>
    <p:sldLayoutId id="2147483718" r:id="rId36"/>
    <p:sldLayoutId id="2147483719" r:id="rId37"/>
    <p:sldLayoutId id="2147483720" r:id="rId38"/>
    <p:sldLayoutId id="2147483721" r:id="rId39"/>
    <p:sldLayoutId id="2147483724" r:id="rId40"/>
    <p:sldLayoutId id="2147483723" r:id="rId41"/>
    <p:sldLayoutId id="2147483666" r:id="rId42"/>
    <p:sldLayoutId id="2147483667" r:id="rId43"/>
    <p:sldLayoutId id="2147483668" r:id="rId44"/>
    <p:sldLayoutId id="2147483669" r:id="rId45"/>
    <p:sldLayoutId id="2147483670" r:id="rId46"/>
    <p:sldLayoutId id="2147483671" r:id="rId47"/>
    <p:sldLayoutId id="2147483679" r:id="rId48"/>
    <p:sldLayoutId id="2147483722" r:id="rId49"/>
    <p:sldLayoutId id="2147483675" r:id="rId50"/>
    <p:sldLayoutId id="2147483682" r:id="rId51"/>
    <p:sldLayoutId id="2147483726" r:id="rId52"/>
    <p:sldLayoutId id="2147483727" r:id="rId53"/>
    <p:sldLayoutId id="2147483685" r:id="rId54"/>
    <p:sldLayoutId id="2147483684" r:id="rId55"/>
    <p:sldLayoutId id="2147483695" r:id="rId56"/>
    <p:sldLayoutId id="2147483725" r:id="rId57"/>
    <p:sldLayoutId id="2147483728" r:id="rId5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35"/>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30" imgH="531" progId="TCLayout.ActiveDocument.1">
                  <p:embed/>
                </p:oleObj>
              </mc:Choice>
              <mc:Fallback>
                <p:oleObj name="think-cell Slide" r:id="rId37"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3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4" name="Footer Placeholder 3">
            <a:extLst>
              <a:ext uri="{FF2B5EF4-FFF2-40B4-BE49-F238E27FC236}">
                <a16:creationId xmlns:a16="http://schemas.microsoft.com/office/drawing/2014/main" id="{FB8B7701-A632-3D47-AED3-D4B4366A6C1A}"/>
              </a:ext>
            </a:extLst>
          </p:cNvPr>
          <p:cNvSpPr>
            <a:spLocks noGrp="1"/>
          </p:cNvSpPr>
          <p:nvPr>
            <p:ph type="ftr" sz="quarter" idx="3"/>
          </p:nvPr>
        </p:nvSpPr>
        <p:spPr>
          <a:xfrm>
            <a:off x="3636419" y="6362188"/>
            <a:ext cx="7707596" cy="153888"/>
          </a:xfrm>
          <a:prstGeom prst="rect">
            <a:avLst/>
          </a:prstGeom>
          <a:noFill/>
        </p:spPr>
        <p:txBody>
          <a:bodyPr vert="horz" wrap="square" lIns="0" tIns="0" rIns="0" bIns="0" rtlCol="0" anchor="b" anchorCtr="0">
            <a:spAutoFit/>
          </a:bodyPr>
          <a:lstStyle>
            <a:lvl1pPr algn="r">
              <a:defRPr lang="en-US" sz="1000">
                <a:solidFill>
                  <a:srgbClr val="000000"/>
                </a:solidFill>
              </a:defRPr>
            </a:lvl1pPr>
          </a:lstStyle>
          <a:p>
            <a:r>
              <a:rPr lang="en-US" dirty="0"/>
              <a:t>Center for Depression, Anxiety, and Stress Research   |   Confidential—do not copy or distribute</a:t>
            </a: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3676" y="381000"/>
            <a:ext cx="10902950" cy="956516"/>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3676" y="1719072"/>
            <a:ext cx="1090295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1081"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45319"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spTree>
    <p:extLst>
      <p:ext uri="{BB962C8B-B14F-4D97-AF65-F5344CB8AC3E}">
        <p14:creationId xmlns:p14="http://schemas.microsoft.com/office/powerpoint/2010/main" val="1660699175"/>
      </p:ext>
    </p:extLst>
  </p:cSld>
  <p:clrMap bg1="lt1" tx1="dk1" bg2="lt2" tx2="dk2" accent1="accent1" accent2="accent2" accent3="accent3" accent4="accent4" accent5="accent5" accent6="accent6" hlink="hlink" folHlink="folHlink"/>
  <p:sldLayoutIdLst>
    <p:sldLayoutId id="2147483730" r:id="rId1"/>
    <p:sldLayoutId id="2147483732" r:id="rId2"/>
    <p:sldLayoutId id="2147483733" r:id="rId3"/>
    <p:sldLayoutId id="2147483734" r:id="rId4"/>
    <p:sldLayoutId id="2147483736" r:id="rId5"/>
    <p:sldLayoutId id="2147483737" r:id="rId6"/>
    <p:sldLayoutId id="2147483738" r:id="rId7"/>
    <p:sldLayoutId id="2147483740" r:id="rId8"/>
    <p:sldLayoutId id="2147483741" r:id="rId9"/>
    <p:sldLayoutId id="2147483743" r:id="rId10"/>
    <p:sldLayoutId id="2147483744" r:id="rId11"/>
    <p:sldLayoutId id="2147483745" r:id="rId12"/>
    <p:sldLayoutId id="2147483748" r:id="rId13"/>
    <p:sldLayoutId id="2147483749" r:id="rId14"/>
    <p:sldLayoutId id="2147483750" r:id="rId15"/>
    <p:sldLayoutId id="2147483752" r:id="rId16"/>
    <p:sldLayoutId id="2147483753" r:id="rId17"/>
    <p:sldLayoutId id="2147483754" r:id="rId18"/>
    <p:sldLayoutId id="2147483756" r:id="rId19"/>
    <p:sldLayoutId id="2147483757" r:id="rId20"/>
    <p:sldLayoutId id="2147483758" r:id="rId21"/>
    <p:sldLayoutId id="2147483760" r:id="rId22"/>
    <p:sldLayoutId id="2147483762" r:id="rId23"/>
    <p:sldLayoutId id="2147483764" r:id="rId24"/>
    <p:sldLayoutId id="2147483765" r:id="rId25"/>
    <p:sldLayoutId id="2147483766" r:id="rId26"/>
    <p:sldLayoutId id="2147483767" r:id="rId27"/>
    <p:sldLayoutId id="2147483768" r:id="rId28"/>
    <p:sldLayoutId id="2147483770" r:id="rId29"/>
    <p:sldLayoutId id="2147483771" r:id="rId30"/>
    <p:sldLayoutId id="2147483772" r:id="rId31"/>
    <p:sldLayoutId id="2147483774" r:id="rId32"/>
    <p:sldLayoutId id="2147483775"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6"/>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30" imgH="531" progId="TCLayout.ActiveDocument.1">
                  <p:embed/>
                </p:oleObj>
              </mc:Choice>
              <mc:Fallback>
                <p:oleObj name="think-cell Slide" r:id="rId8"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Tree>
    <p:extLst>
      <p:ext uri="{BB962C8B-B14F-4D97-AF65-F5344CB8AC3E}">
        <p14:creationId xmlns:p14="http://schemas.microsoft.com/office/powerpoint/2010/main" val="396086055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9"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7">
          <p15:clr>
            <a:srgbClr val="F26B43"/>
          </p15:clr>
        </p15:guide>
        <p15:guide id="2" pos="401">
          <p15:clr>
            <a:srgbClr val="F26B43"/>
          </p15:clr>
        </p15:guide>
        <p15:guide id="3" pos="727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slideLayout" Target="../slideLayouts/slideLayout30.xml"/><Relationship Id="rId7" Type="http://schemas.openxmlformats.org/officeDocument/2006/relationships/image" Target="../media/image75.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62.emf"/><Relationship Id="rId5" Type="http://schemas.openxmlformats.org/officeDocument/2006/relationships/oleObject" Target="../embeddings/oleObject4.bin"/><Relationship Id="rId10" Type="http://schemas.openxmlformats.org/officeDocument/2006/relationships/image" Target="../media/image78.svg"/><Relationship Id="rId4" Type="http://schemas.openxmlformats.org/officeDocument/2006/relationships/notesSlide" Target="../notesSlides/notesSlide10.xml"/><Relationship Id="rId9" Type="http://schemas.openxmlformats.org/officeDocument/2006/relationships/image" Target="../media/image7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83.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slideLayout" Target="../slideLayouts/slideLayout30.xml"/><Relationship Id="rId7" Type="http://schemas.openxmlformats.org/officeDocument/2006/relationships/image" Target="../media/image79.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slideLayout" Target="../slideLayouts/slideLayout30.xml"/><Relationship Id="rId7" Type="http://schemas.openxmlformats.org/officeDocument/2006/relationships/image" Target="../media/image81.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88.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slideLayout" Target="../slideLayouts/slideLayout19.xml"/><Relationship Id="rId7" Type="http://schemas.openxmlformats.org/officeDocument/2006/relationships/image" Target="../media/image84.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61.emf"/><Relationship Id="rId5" Type="http://schemas.openxmlformats.org/officeDocument/2006/relationships/oleObject" Target="../embeddings/oleObject3.bin"/><Relationship Id="rId10" Type="http://schemas.openxmlformats.org/officeDocument/2006/relationships/image" Target="../media/image87.svg"/><Relationship Id="rId4" Type="http://schemas.openxmlformats.org/officeDocument/2006/relationships/notesSlide" Target="../notesSlides/notesSlide17.xml"/><Relationship Id="rId9" Type="http://schemas.openxmlformats.org/officeDocument/2006/relationships/image" Target="../media/image8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93.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1.emf"/><Relationship Id="rId5" Type="http://schemas.openxmlformats.org/officeDocument/2006/relationships/oleObject" Target="../embeddings/oleObject3.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61.emf"/><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slideLayout" Target="../slideLayouts/slideLayout30.xml"/><Relationship Id="rId7" Type="http://schemas.openxmlformats.org/officeDocument/2006/relationships/image" Target="../media/image89.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slideLayout" Target="../slideLayouts/slideLayout30.xml"/><Relationship Id="rId7" Type="http://schemas.openxmlformats.org/officeDocument/2006/relationships/image" Target="../media/image91.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hyperlink" Target="https://doi.org/10.7554/eLife.95802.3" TargetMode="Externa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61.emf"/><Relationship Id="rId5" Type="http://schemas.openxmlformats.org/officeDocument/2006/relationships/oleObject" Target="../embeddings/oleObject3.bin"/><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slideLayout" Target="../slideLayouts/slideLayout30.xml"/><Relationship Id="rId7" Type="http://schemas.openxmlformats.org/officeDocument/2006/relationships/image" Target="../media/image9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2.emf"/><Relationship Id="rId5" Type="http://schemas.openxmlformats.org/officeDocument/2006/relationships/oleObject" Target="../embeddings/oleObject4.bin"/><Relationship Id="rId10" Type="http://schemas.openxmlformats.org/officeDocument/2006/relationships/image" Target="../media/image97.png"/><Relationship Id="rId4" Type="http://schemas.openxmlformats.org/officeDocument/2006/relationships/notesSlide" Target="../notesSlides/notesSlide24.xml"/><Relationship Id="rId9" Type="http://schemas.openxmlformats.org/officeDocument/2006/relationships/image" Target="../media/image9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61.emf"/><Relationship Id="rId5" Type="http://schemas.openxmlformats.org/officeDocument/2006/relationships/oleObject" Target="../embeddings/oleObject3.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1.emf"/><Relationship Id="rId5" Type="http://schemas.openxmlformats.org/officeDocument/2006/relationships/oleObject" Target="../embeddings/oleObject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30.xml"/><Relationship Id="rId7" Type="http://schemas.openxmlformats.org/officeDocument/2006/relationships/image" Target="../media/image63.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5.xml"/><Relationship Id="rId9" Type="http://schemas.openxmlformats.org/officeDocument/2006/relationships/image" Target="../media/image65.png"/></Relationships>
</file>

<file path=ppt/slides/_rels/slide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slideLayout" Target="../slideLayouts/slideLayout30.xml"/><Relationship Id="rId7" Type="http://schemas.openxmlformats.org/officeDocument/2006/relationships/image" Target="../media/image67.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62.emf"/><Relationship Id="rId5" Type="http://schemas.openxmlformats.org/officeDocument/2006/relationships/oleObject" Target="../embeddings/oleObject4.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slideLayout" Target="../slideLayouts/slideLayout30.xml"/><Relationship Id="rId7" Type="http://schemas.openxmlformats.org/officeDocument/2006/relationships/oleObject" Target="../embeddings/oleObject4.bin"/><Relationship Id="rId12" Type="http://schemas.openxmlformats.org/officeDocument/2006/relationships/image" Target="../media/image74.sv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70.svg"/><Relationship Id="rId11" Type="http://schemas.openxmlformats.org/officeDocument/2006/relationships/image" Target="../media/image73.png"/><Relationship Id="rId5" Type="http://schemas.openxmlformats.org/officeDocument/2006/relationships/image" Target="../media/image69.png"/><Relationship Id="rId10" Type="http://schemas.openxmlformats.org/officeDocument/2006/relationships/image" Target="../media/image72.svg"/><Relationship Id="rId4" Type="http://schemas.openxmlformats.org/officeDocument/2006/relationships/notesSlide" Target="../notesSlides/notesSlide9.xml"/><Relationship Id="rId9"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8" y="2119184"/>
            <a:ext cx="8828027" cy="1680909"/>
          </a:xfrm>
        </p:spPr>
        <p:txBody>
          <a:bodyPr/>
          <a:lstStyle/>
          <a:p>
            <a:r>
              <a:rPr lang="en-US" sz="4000" dirty="0"/>
              <a:t>Reward Learning – A Trial-level Approach to Understanding and Linking Behavioral and Neural Responses in both Humans and Rats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29738" y="3969071"/>
            <a:ext cx="9522781" cy="737220"/>
          </a:xfrm>
        </p:spPr>
        <p:txBody>
          <a:bodyPr/>
          <a:lstStyle/>
          <a:p>
            <a:r>
              <a:rPr lang="en-US" b="1" dirty="0"/>
              <a:t>Ty Lees, PhD</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2"/>
          </p:nvPr>
        </p:nvSpPr>
        <p:spPr>
          <a:xfrm>
            <a:off x="629738" y="4462942"/>
            <a:ext cx="1832218" cy="243349"/>
          </a:xfrm>
        </p:spPr>
        <p:txBody>
          <a:bodyPr/>
          <a:lstStyle/>
          <a:p>
            <a:r>
              <a:rPr lang="en-US" dirty="0"/>
              <a:t>October 2025</a:t>
            </a:r>
          </a:p>
        </p:txBody>
      </p:sp>
      <p:sp>
        <p:nvSpPr>
          <p:cNvPr id="8" name="Footer Placeholder 7">
            <a:extLst>
              <a:ext uri="{FF2B5EF4-FFF2-40B4-BE49-F238E27FC236}">
                <a16:creationId xmlns:a16="http://schemas.microsoft.com/office/drawing/2014/main" id="{293F4FD5-6872-FC47-BC1C-159D286BFA45}"/>
              </a:ext>
            </a:extLst>
          </p:cNvPr>
          <p:cNvSpPr>
            <a:spLocks noGrp="1"/>
          </p:cNvSpPr>
          <p:nvPr>
            <p:ph type="ftr" sz="quarter" idx="10"/>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mn-cs"/>
              </a:rPr>
              <a:t>Center for Depression, Anxiety, and Stress Research   |   Confidential—do not copy or distribute</a:t>
            </a:r>
          </a:p>
        </p:txBody>
      </p:sp>
    </p:spTree>
    <p:extLst>
      <p:ext uri="{BB962C8B-B14F-4D97-AF65-F5344CB8AC3E}">
        <p14:creationId xmlns:p14="http://schemas.microsoft.com/office/powerpoint/2010/main" val="324593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D74AF-2488-A8F7-BAFA-4404AF9D9A52}"/>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E69D632-A4E0-D8D4-42C4-27D983643F3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8E69D632-A4E0-D8D4-42C4-27D983643F3A}"/>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53D46A4A-92E1-F33A-D090-C92139335147}"/>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5" name="Text Placeholder 4">
            <a:extLst>
              <a:ext uri="{FF2B5EF4-FFF2-40B4-BE49-F238E27FC236}">
                <a16:creationId xmlns:a16="http://schemas.microsoft.com/office/drawing/2014/main" id="{C42E51AC-FA15-52D8-B97F-29B5FF149AA7}"/>
              </a:ext>
            </a:extLst>
          </p:cNvPr>
          <p:cNvSpPr>
            <a:spLocks noGrp="1"/>
          </p:cNvSpPr>
          <p:nvPr>
            <p:ph type="body" idx="1"/>
          </p:nvPr>
        </p:nvSpPr>
        <p:spPr>
          <a:xfrm>
            <a:off x="2593243" y="1052881"/>
            <a:ext cx="1143000" cy="310771"/>
          </a:xfrm>
        </p:spPr>
        <p:txBody>
          <a:bodyPr/>
          <a:lstStyle/>
          <a:p>
            <a:pPr algn="ctr"/>
            <a:r>
              <a:rPr lang="en-US" sz="2400" dirty="0"/>
              <a:t>Humans</a:t>
            </a:r>
          </a:p>
        </p:txBody>
      </p:sp>
      <p:sp>
        <p:nvSpPr>
          <p:cNvPr id="2" name="Title 1">
            <a:extLst>
              <a:ext uri="{FF2B5EF4-FFF2-40B4-BE49-F238E27FC236}">
                <a16:creationId xmlns:a16="http://schemas.microsoft.com/office/drawing/2014/main" id="{672E59E7-D11E-CB49-BA13-0F7CE442D341}"/>
              </a:ext>
            </a:extLst>
          </p:cNvPr>
          <p:cNvSpPr>
            <a:spLocks noGrp="1"/>
          </p:cNvSpPr>
          <p:nvPr>
            <p:ph type="title"/>
          </p:nvPr>
        </p:nvSpPr>
        <p:spPr/>
        <p:txBody>
          <a:bodyPr/>
          <a:lstStyle/>
          <a:p>
            <a:r>
              <a:rPr lang="en-US" dirty="0"/>
              <a:t>Neural Response to Reward</a:t>
            </a:r>
          </a:p>
        </p:txBody>
      </p:sp>
      <p:sp>
        <p:nvSpPr>
          <p:cNvPr id="8" name="Footer Placeholder 7">
            <a:extLst>
              <a:ext uri="{FF2B5EF4-FFF2-40B4-BE49-F238E27FC236}">
                <a16:creationId xmlns:a16="http://schemas.microsoft.com/office/drawing/2014/main" id="{CAE20481-4438-4947-0335-9DE06235DF58}"/>
              </a:ext>
            </a:extLst>
          </p:cNvPr>
          <p:cNvSpPr>
            <a:spLocks noGrp="1"/>
          </p:cNvSpPr>
          <p:nvPr>
            <p:ph type="ftr" sz="quarter" idx="10"/>
          </p:nvPr>
        </p:nvSpPr>
        <p:spPr/>
        <p:txBody>
          <a:bodyPr/>
          <a:lstStyle/>
          <a:p>
            <a:r>
              <a:rPr lang="en-US"/>
              <a:t>Center for Depression, Anxiety, and Stress Research   |   Confidential—do not copy or distribute</a:t>
            </a:r>
          </a:p>
        </p:txBody>
      </p:sp>
      <p:pic>
        <p:nvPicPr>
          <p:cNvPr id="12" name="Picture Placeholder 11">
            <a:extLst>
              <a:ext uri="{FF2B5EF4-FFF2-40B4-BE49-F238E27FC236}">
                <a16:creationId xmlns:a16="http://schemas.microsoft.com/office/drawing/2014/main" id="{ADFDED5E-6E6A-9F94-131C-17C9B1E57C27}"/>
              </a:ext>
            </a:extLst>
          </p:cNvPr>
          <p:cNvPicPr>
            <a:picLocks noGrp="1" noChangeAspect="1"/>
          </p:cNvPicPr>
          <p:nvPr>
            <p:ph type="pic" sz="quarter" idx="11"/>
          </p:nvPr>
        </p:nvPicPr>
        <p:blipFill>
          <a:blip r:embed="rId7">
            <a:extLst>
              <a:ext uri="{96DAC541-7B7A-43D3-8B79-37D633B846F1}">
                <asvg:svgBlip xmlns:asvg="http://schemas.microsoft.com/office/drawing/2016/SVG/main" r:embed="rId8"/>
              </a:ext>
            </a:extLst>
          </a:blip>
          <a:srcRect l="143" r="143"/>
          <a:stretch/>
        </p:blipFill>
        <p:spPr>
          <a:xfrm>
            <a:off x="342900" y="1597382"/>
            <a:ext cx="5643686" cy="4716608"/>
          </a:xfrm>
        </p:spPr>
      </p:pic>
      <p:sp>
        <p:nvSpPr>
          <p:cNvPr id="13" name="Text Placeholder 4">
            <a:extLst>
              <a:ext uri="{FF2B5EF4-FFF2-40B4-BE49-F238E27FC236}">
                <a16:creationId xmlns:a16="http://schemas.microsoft.com/office/drawing/2014/main" id="{AD035E9B-3570-85B6-E290-B59293526FC3}"/>
              </a:ext>
            </a:extLst>
          </p:cNvPr>
          <p:cNvSpPr txBox="1">
            <a:spLocks/>
          </p:cNvSpPr>
          <p:nvPr/>
        </p:nvSpPr>
        <p:spPr>
          <a:xfrm>
            <a:off x="8763000" y="1063813"/>
            <a:ext cx="1143000" cy="31077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000" b="1" kern="1200">
                <a:solidFill>
                  <a:schemeClr val="accent2"/>
                </a:solidFill>
                <a:latin typeface="+mn-lt"/>
                <a:ea typeface="+mn-ea"/>
                <a:cs typeface="+mn-cs"/>
              </a:defRPr>
            </a:lvl1pPr>
            <a:lvl2pPr marL="457200" indent="0" algn="l" defTabSz="914400" rtl="0" eaLnBrk="1" latinLnBrk="0" hangingPunct="1">
              <a:lnSpc>
                <a:spcPct val="100000"/>
              </a:lnSpc>
              <a:spcBef>
                <a:spcPts val="0"/>
              </a:spcBef>
              <a:buSzPct val="95000"/>
              <a:buFont typeface="Arial" panose="020B0604020202020204" pitchFamily="34" charset="0"/>
              <a:buNone/>
              <a:tabLst/>
              <a:defRPr sz="2000" b="1" kern="1200">
                <a:solidFill>
                  <a:schemeClr val="tx1"/>
                </a:solidFill>
                <a:latin typeface="+mn-lt"/>
                <a:ea typeface="+mn-ea"/>
                <a:cs typeface="+mn-cs"/>
              </a:defRPr>
            </a:lvl2pPr>
            <a:lvl3pPr marL="914400" indent="0" algn="l" defTabSz="914400" rtl="0" eaLnBrk="1" latinLnBrk="0" hangingPunct="1">
              <a:lnSpc>
                <a:spcPct val="100000"/>
              </a:lnSpc>
              <a:spcBef>
                <a:spcPts val="0"/>
              </a:spcBef>
              <a:buFont typeface="Calibri" panose="020F0502020204030204" pitchFamily="34" charset="0"/>
              <a:buNone/>
              <a:tabLst/>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0"/>
              </a:spcBef>
              <a:buSzPct val="80000"/>
              <a:buFont typeface="Wingdings" pitchFamily="2" charset="2"/>
              <a:buNone/>
              <a:tabLst/>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0"/>
              </a:spcBef>
              <a:buSzPct val="90000"/>
              <a:buFont typeface="System Font Regular"/>
              <a:buNone/>
              <a:tabLst/>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400" dirty="0"/>
              <a:t>Rodents</a:t>
            </a:r>
          </a:p>
        </p:txBody>
      </p:sp>
      <p:pic>
        <p:nvPicPr>
          <p:cNvPr id="1042" name="Picture Placeholder 11">
            <a:extLst>
              <a:ext uri="{FF2B5EF4-FFF2-40B4-BE49-F238E27FC236}">
                <a16:creationId xmlns:a16="http://schemas.microsoft.com/office/drawing/2014/main" id="{06D25C2C-8486-AC42-338F-191240F0559D}"/>
              </a:ext>
            </a:extLst>
          </p:cNvPr>
          <p:cNvPicPr>
            <a:picLocks noChangeAspect="1"/>
          </p:cNvPicPr>
          <p:nvPr/>
        </p:nvPicPr>
        <p:blipFill>
          <a:blip r:embed="rId9">
            <a:extLst>
              <a:ext uri="{96DAC541-7B7A-43D3-8B79-37D633B846F1}">
                <asvg:svgBlip xmlns:asvg="http://schemas.microsoft.com/office/drawing/2016/SVG/main" r:embed="rId10"/>
              </a:ext>
            </a:extLst>
          </a:blip>
          <a:srcRect l="143" r="143"/>
          <a:stretch/>
        </p:blipFill>
        <p:spPr>
          <a:xfrm>
            <a:off x="6205414" y="1597382"/>
            <a:ext cx="5643686" cy="4716608"/>
          </a:xfrm>
          <a:prstGeom prst="rect">
            <a:avLst/>
          </a:prstGeom>
        </p:spPr>
      </p:pic>
    </p:spTree>
    <p:extLst>
      <p:ext uri="{BB962C8B-B14F-4D97-AF65-F5344CB8AC3E}">
        <p14:creationId xmlns:p14="http://schemas.microsoft.com/office/powerpoint/2010/main" val="273863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2"/>
                                        </p:tgtEl>
                                        <p:attrNameLst>
                                          <p:attrName>style.visibility</p:attrName>
                                        </p:attrNameLst>
                                      </p:cBhvr>
                                      <p:to>
                                        <p:strVal val="visible"/>
                                      </p:to>
                                    </p:set>
                                    <p:animEffect transition="in" filter="fade">
                                      <p:cBhvr>
                                        <p:cTn id="7" dur="500"/>
                                        <p:tgtEl>
                                          <p:spTgt spid="10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9" presetClass="emph" presetSubtype="0" nodeType="withEffect">
                                  <p:stCondLst>
                                    <p:cond delay="0"/>
                                  </p:stCondLst>
                                  <p:childTnLst>
                                    <p:set>
                                      <p:cBhvr>
                                        <p:cTn id="12" dur="indefinite"/>
                                        <p:tgtEl>
                                          <p:spTgt spid="12"/>
                                        </p:tgtEl>
                                        <p:attrNameLst>
                                          <p:attrName>style.opacity</p:attrName>
                                        </p:attrNameLst>
                                      </p:cBhvr>
                                      <p:to>
                                        <p:strVal val="0.5"/>
                                      </p:to>
                                    </p:set>
                                    <p:animEffect filter="image" prLst="opacity: 0.5">
                                      <p:cBhvr rctx="IE">
                                        <p:cTn id="13" dur="indefinite"/>
                                        <p:tgtEl>
                                          <p:spTgt spid="12"/>
                                        </p:tgtEl>
                                      </p:cBhvr>
                                    </p:animEffect>
                                  </p:childTnLst>
                                </p:cTn>
                              </p:par>
                              <p:par>
                                <p:cTn id="14" presetID="9" presetClass="emph" presetSubtype="0" grpId="0" nodeType="withEffect">
                                  <p:stCondLst>
                                    <p:cond delay="0"/>
                                  </p:stCondLst>
                                  <p:childTnLst>
                                    <p:set>
                                      <p:cBhvr>
                                        <p:cTn id="15" dur="indefinite"/>
                                        <p:tgtEl>
                                          <p:spTgt spid="5">
                                            <p:txEl>
                                              <p:pRg st="0" end="0"/>
                                            </p:txEl>
                                          </p:spTgt>
                                        </p:tgtEl>
                                        <p:attrNameLst>
                                          <p:attrName>style.opacity</p:attrName>
                                        </p:attrNameLst>
                                      </p:cBhvr>
                                      <p:to>
                                        <p:strVal val="0.5"/>
                                      </p:to>
                                    </p:set>
                                    <p:animEffect filter="image" prLst="opacity: 0.5">
                                      <p:cBhvr rctx="IE">
                                        <p:cTn id="16" dur="indefinite"/>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97FAA-0CF8-7DEC-7CFF-6B56F063BB0B}"/>
              </a:ext>
            </a:extLst>
          </p:cNvPr>
          <p:cNvSpPr>
            <a:spLocks noGrp="1"/>
          </p:cNvSpPr>
          <p:nvPr>
            <p:ph type="title"/>
          </p:nvPr>
        </p:nvSpPr>
        <p:spPr/>
        <p:txBody>
          <a:bodyPr/>
          <a:lstStyle/>
          <a:p>
            <a:r>
              <a:rPr lang="en-US" dirty="0"/>
              <a:t>Humans and rats both exhibit comparable performance and an early ERP that may index initial response to reward</a:t>
            </a:r>
          </a:p>
        </p:txBody>
      </p:sp>
    </p:spTree>
    <p:extLst>
      <p:ext uri="{BB962C8B-B14F-4D97-AF65-F5344CB8AC3E}">
        <p14:creationId xmlns:p14="http://schemas.microsoft.com/office/powerpoint/2010/main" val="103214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8469793-C60C-2FD6-2D30-4CAA5C988873}"/>
              </a:ext>
            </a:extLst>
          </p:cNvPr>
          <p:cNvSpPr>
            <a:spLocks noGrp="1"/>
          </p:cNvSpPr>
          <p:nvPr>
            <p:ph type="title"/>
          </p:nvPr>
        </p:nvSpPr>
        <p:spPr/>
        <p:txBody>
          <a:bodyPr/>
          <a:lstStyle/>
          <a:p>
            <a:r>
              <a:rPr lang="en-AU" dirty="0"/>
              <a:t>Trial-level Analysis</a:t>
            </a:r>
          </a:p>
        </p:txBody>
      </p:sp>
      <p:sp>
        <p:nvSpPr>
          <p:cNvPr id="5" name="Footer Placeholder 4">
            <a:extLst>
              <a:ext uri="{FF2B5EF4-FFF2-40B4-BE49-F238E27FC236}">
                <a16:creationId xmlns:a16="http://schemas.microsoft.com/office/drawing/2014/main" id="{563F6273-4875-011A-E2F9-D462C4736760}"/>
              </a:ext>
            </a:extLst>
          </p:cNvPr>
          <p:cNvSpPr>
            <a:spLocks noGrp="1"/>
          </p:cNvSpPr>
          <p:nvPr>
            <p:ph type="ftr" sz="quarter" idx="4294967295"/>
          </p:nvPr>
        </p:nvSpPr>
        <p:spPr>
          <a:xfrm>
            <a:off x="4913313" y="6313488"/>
            <a:ext cx="7278687" cy="258762"/>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08030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CF489-54F5-FC79-A457-AD56BDAC3C0C}"/>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A56A5DB6-2639-853A-75C3-654AF4A08E7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A56A5DB6-2639-853A-75C3-654AF4A08E7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6E1D00A1-C1C0-694A-5851-267F192F6079}"/>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DE5E21F-0E57-73D8-C381-B299F2D13D0C}"/>
                  </a:ext>
                </a:extLst>
              </p:cNvPr>
              <p:cNvSpPr>
                <a:spLocks noGrp="1"/>
              </p:cNvSpPr>
              <p:nvPr>
                <p:ph sz="half" idx="2"/>
              </p:nvPr>
            </p:nvSpPr>
            <p:spPr>
              <a:xfrm>
                <a:off x="2252662" y="2029842"/>
                <a:ext cx="7686675" cy="3715321"/>
              </a:xfrm>
            </p:spPr>
            <p:txBody>
              <a:bodyPr/>
              <a:lstStyle/>
              <a:p>
                <a:pPr algn="ctr"/>
                <a14:m>
                  <m:oMathPara xmlns:m="http://schemas.openxmlformats.org/officeDocument/2006/math">
                    <m:oMathParaPr>
                      <m:jc m:val="centerGroup"/>
                    </m:oMathParaPr>
                    <m:oMath xmlns:m="http://schemas.openxmlformats.org/officeDocument/2006/math">
                      <m:r>
                        <a:rPr lang="en-AU" sz="2800" i="1" smtClean="0">
                          <a:latin typeface="Cambria Math" panose="02040503050406030204" pitchFamily="18" charset="0"/>
                        </a:rPr>
                        <m:t>𝐸</m:t>
                      </m:r>
                      <m:d>
                        <m:dPr>
                          <m:ctrlPr>
                            <a:rPr lang="en-AU" sz="2800" i="1">
                              <a:latin typeface="Cambria Math" panose="02040503050406030204" pitchFamily="18" charset="0"/>
                            </a:rPr>
                          </m:ctrlPr>
                        </m:dPr>
                        <m:e>
                          <m:sSub>
                            <m:sSubPr>
                              <m:ctrlPr>
                                <a:rPr lang="en-AU" sz="2800" i="1">
                                  <a:latin typeface="Cambria Math" panose="02040503050406030204" pitchFamily="18" charset="0"/>
                                </a:rPr>
                              </m:ctrlPr>
                            </m:sSubPr>
                            <m:e>
                              <m:r>
                                <a:rPr lang="en-AU" sz="2800" i="1">
                                  <a:latin typeface="Cambria Math" panose="02040503050406030204" pitchFamily="18" charset="0"/>
                                </a:rPr>
                                <m:t>𝑉𝑜𝑙𝑡𝑎𝑔𝑒</m:t>
                              </m:r>
                            </m:e>
                            <m:sub>
                              <m:r>
                                <a:rPr lang="en-AU" sz="2800" b="0" i="1" smtClean="0">
                                  <a:latin typeface="Cambria Math" panose="02040503050406030204" pitchFamily="18" charset="0"/>
                                </a:rPr>
                                <m:t>𝑖</m:t>
                              </m:r>
                              <m:r>
                                <a:rPr lang="en-AU" sz="2800" i="1">
                                  <a:latin typeface="Cambria Math" panose="02040503050406030204" pitchFamily="18" charset="0"/>
                                </a:rPr>
                                <m:t>𝑡</m:t>
                              </m:r>
                            </m:sub>
                          </m:sSub>
                        </m:e>
                      </m:d>
                      <m:r>
                        <a:rPr lang="en-AU" sz="2800">
                          <a:latin typeface="Cambria Math" panose="02040503050406030204" pitchFamily="18" charset="0"/>
                        </a:rPr>
                        <m:t>= </m:t>
                      </m:r>
                      <m:sSub>
                        <m:sSubPr>
                          <m:ctrlPr>
                            <a:rPr lang="en-AU" sz="2800" i="1">
                              <a:latin typeface="Cambria Math" panose="02040503050406030204" pitchFamily="18" charset="0"/>
                            </a:rPr>
                          </m:ctrlPr>
                        </m:sSubPr>
                        <m:e>
                          <m:r>
                            <a:rPr lang="en-AU" sz="2800" i="1">
                              <a:latin typeface="Cambria Math" panose="02040503050406030204" pitchFamily="18" charset="0"/>
                            </a:rPr>
                            <m:t>𝛽</m:t>
                          </m:r>
                        </m:e>
                        <m:sub>
                          <m:r>
                            <a:rPr lang="en-AU" sz="2800">
                              <a:latin typeface="Cambria Math" panose="02040503050406030204" pitchFamily="18" charset="0"/>
                            </a:rPr>
                            <m:t>0</m:t>
                          </m:r>
                        </m:sub>
                      </m:sSub>
                      <m:r>
                        <a:rPr lang="en-AU" sz="2800">
                          <a:latin typeface="Cambria Math" panose="02040503050406030204" pitchFamily="18" charset="0"/>
                        </a:rPr>
                        <m:t>+ </m:t>
                      </m:r>
                      <m:sSub>
                        <m:sSubPr>
                          <m:ctrlPr>
                            <a:rPr lang="en-AU" sz="2800" i="1">
                              <a:latin typeface="Cambria Math" panose="02040503050406030204" pitchFamily="18" charset="0"/>
                            </a:rPr>
                          </m:ctrlPr>
                        </m:sSubPr>
                        <m:e>
                          <m:r>
                            <a:rPr lang="en-AU" sz="2800" i="1">
                              <a:latin typeface="Cambria Math" panose="02040503050406030204" pitchFamily="18" charset="0"/>
                            </a:rPr>
                            <m:t>𝛽</m:t>
                          </m:r>
                        </m:e>
                        <m:sub>
                          <m:r>
                            <a:rPr lang="en-AU" sz="2800">
                              <a:latin typeface="Cambria Math" panose="02040503050406030204" pitchFamily="18" charset="0"/>
                            </a:rPr>
                            <m:t>1</m:t>
                          </m:r>
                        </m:sub>
                      </m:sSub>
                      <m:sSub>
                        <m:sSubPr>
                          <m:ctrlPr>
                            <a:rPr lang="en-AU" sz="2800" i="1">
                              <a:latin typeface="Cambria Math" panose="02040503050406030204" pitchFamily="18" charset="0"/>
                            </a:rPr>
                          </m:ctrlPr>
                        </m:sSubPr>
                        <m:e>
                          <m:r>
                            <a:rPr lang="en-AU" sz="2800" i="1">
                              <a:latin typeface="Cambria Math" panose="02040503050406030204" pitchFamily="18" charset="0"/>
                            </a:rPr>
                            <m:t>𝑃𝐸</m:t>
                          </m:r>
                        </m:e>
                        <m:sub>
                          <m:r>
                            <a:rPr lang="en-AU" sz="2800" b="0" i="1" smtClean="0">
                              <a:latin typeface="Cambria Math" panose="02040503050406030204" pitchFamily="18" charset="0"/>
                            </a:rPr>
                            <m:t>𝑖</m:t>
                          </m:r>
                          <m:r>
                            <a:rPr lang="en-AU" sz="2800" i="1">
                              <a:latin typeface="Cambria Math" panose="02040503050406030204" pitchFamily="18" charset="0"/>
                            </a:rPr>
                            <m:t>𝑡</m:t>
                          </m:r>
                        </m:sub>
                      </m:sSub>
                      <m:r>
                        <a:rPr lang="en-AU" sz="2800" b="0" i="1" smtClean="0">
                          <a:latin typeface="Cambria Math" panose="02040503050406030204" pitchFamily="18" charset="0"/>
                        </a:rPr>
                        <m:t>+</m:t>
                      </m:r>
                      <m:sSub>
                        <m:sSubPr>
                          <m:ctrlPr>
                            <a:rPr lang="en-AU" sz="2800" b="0" i="1" smtClean="0">
                              <a:latin typeface="Cambria Math" panose="02040503050406030204" pitchFamily="18" charset="0"/>
                            </a:rPr>
                          </m:ctrlPr>
                        </m:sSubPr>
                        <m:e>
                          <m:r>
                            <a:rPr lang="en-AU" sz="2800" b="0" i="1" smtClean="0">
                              <a:latin typeface="Cambria Math" panose="02040503050406030204" pitchFamily="18" charset="0"/>
                            </a:rPr>
                            <m:t>𝑒</m:t>
                          </m:r>
                        </m:e>
                        <m:sub>
                          <m:r>
                            <a:rPr lang="en-AU" sz="2800" b="0" i="1" smtClean="0">
                              <a:latin typeface="Cambria Math" panose="02040503050406030204" pitchFamily="18" charset="0"/>
                            </a:rPr>
                            <m:t>𝑖</m:t>
                          </m:r>
                        </m:sub>
                      </m:sSub>
                    </m:oMath>
                  </m:oMathPara>
                </a14:m>
                <a:endParaRPr lang="en-AU" sz="2800" b="0" baseline="-25000" dirty="0"/>
              </a:p>
              <a:p>
                <a:endParaRPr lang="en-US" sz="2400" dirty="0"/>
              </a:p>
              <a:p>
                <a:r>
                  <a:rPr lang="en-US" sz="2400" dirty="0"/>
                  <a:t>Where:</a:t>
                </a:r>
              </a:p>
              <a:p>
                <a:pPr marL="342900" indent="-342900" algn="just">
                  <a:buFont typeface="Arial" panose="020B0604020202020204" pitchFamily="34" charset="0"/>
                  <a:buChar char="•"/>
                </a:pPr>
                <a:r>
                  <a:rPr lang="en-US" sz="2400" i="1" dirty="0"/>
                  <a:t>E</a:t>
                </a:r>
                <a:r>
                  <a:rPr lang="en-US" sz="2400" dirty="0"/>
                  <a:t>(</a:t>
                </a:r>
                <a:r>
                  <a:rPr lang="en-US" sz="2400" i="1" dirty="0" err="1"/>
                  <a:t>Voltage</a:t>
                </a:r>
                <a:r>
                  <a:rPr lang="en-US" sz="2400" i="1" baseline="-25000" dirty="0" err="1"/>
                  <a:t>it</a:t>
                </a:r>
                <a:r>
                  <a:rPr lang="en-US" sz="2400" dirty="0"/>
                  <a:t>) = ERP/LFP amplitude of individual, </a:t>
                </a:r>
                <a:r>
                  <a:rPr lang="en-US" sz="2400" i="1" dirty="0"/>
                  <a:t>i</a:t>
                </a:r>
                <a:r>
                  <a:rPr lang="en-US" sz="2400" dirty="0"/>
                  <a:t>, for a given trial, </a:t>
                </a:r>
                <a:r>
                  <a:rPr lang="en-US" sz="2400" i="1" dirty="0"/>
                  <a:t>t.</a:t>
                </a:r>
                <a:endParaRPr lang="en-US" sz="2400" dirty="0"/>
              </a:p>
              <a:p>
                <a:pPr marL="342900" indent="-342900" algn="just">
                  <a:buFont typeface="Arial" panose="020B0604020202020204" pitchFamily="34" charset="0"/>
                  <a:buChar char="•"/>
                </a:pPr>
                <a:r>
                  <a:rPr lang="en-US" sz="2400" i="1" dirty="0"/>
                  <a:t>PE</a:t>
                </a:r>
                <a:r>
                  <a:rPr lang="en-US" sz="2400" dirty="0"/>
                  <a:t> is the signed Prediction Error value on that given trial.</a:t>
                </a:r>
              </a:p>
              <a:p>
                <a:pPr marL="342900" indent="-342900" algn="just">
                  <a:buFont typeface="Arial" panose="020B0604020202020204" pitchFamily="34" charset="0"/>
                  <a:buChar char="•"/>
                </a:pPr>
                <a:r>
                  <a:rPr lang="en-US" sz="2400" i="1" dirty="0" err="1"/>
                  <a:t>e</a:t>
                </a:r>
                <a:r>
                  <a:rPr lang="en-US" sz="2400" i="1" baseline="-25000" dirty="0" err="1"/>
                  <a:t>i</a:t>
                </a:r>
                <a:r>
                  <a:rPr lang="en-US" sz="2400" dirty="0"/>
                  <a:t> is the residual error.</a:t>
                </a:r>
              </a:p>
              <a:p>
                <a:pPr marL="342900" indent="-342900">
                  <a:buFont typeface="Arial" panose="020B0604020202020204" pitchFamily="34" charset="0"/>
                  <a:buChar char="•"/>
                </a:pPr>
                <a:endParaRPr lang="en-US" sz="2400" dirty="0">
                  <a:solidFill>
                    <a:srgbClr val="FF0000"/>
                  </a:solidFill>
                </a:endParaRPr>
              </a:p>
              <a:p>
                <a:r>
                  <a:rPr lang="en-US" sz="2400" i="1" u="sng" dirty="0">
                    <a:solidFill>
                      <a:srgbClr val="000000"/>
                    </a:solidFill>
                  </a:rPr>
                  <a:t>As a note, you can use the same model to look at components of the PE (i.e., Outcome and Expected Value).</a:t>
                </a:r>
              </a:p>
              <a:p>
                <a:endParaRPr lang="en-US" sz="2400" dirty="0">
                  <a:solidFill>
                    <a:srgbClr val="FF0000"/>
                  </a:solidFill>
                </a:endParaRPr>
              </a:p>
            </p:txBody>
          </p:sp>
        </mc:Choice>
        <mc:Fallback xmlns="">
          <p:sp>
            <p:nvSpPr>
              <p:cNvPr id="3" name="Content Placeholder 2">
                <a:extLst>
                  <a:ext uri="{FF2B5EF4-FFF2-40B4-BE49-F238E27FC236}">
                    <a16:creationId xmlns:a16="http://schemas.microsoft.com/office/drawing/2014/main" id="{DDE5E21F-0E57-73D8-C381-B299F2D13D0C}"/>
                  </a:ext>
                </a:extLst>
              </p:cNvPr>
              <p:cNvSpPr>
                <a:spLocks noGrp="1" noRot="1" noChangeAspect="1" noMove="1" noResize="1" noEditPoints="1" noAdjustHandles="1" noChangeArrowheads="1" noChangeShapeType="1" noTextEdit="1"/>
              </p:cNvSpPr>
              <p:nvPr>
                <p:ph sz="half" idx="2"/>
              </p:nvPr>
            </p:nvSpPr>
            <p:spPr>
              <a:xfrm>
                <a:off x="2252662" y="2029842"/>
                <a:ext cx="7686675" cy="3715321"/>
              </a:xfrm>
              <a:blipFill>
                <a:blip r:embed="rId7"/>
                <a:stretch>
                  <a:fillRect l="-2460" r="-2460" b="-4762"/>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F66BA7BB-6499-65FA-57CF-84E240A0A109}"/>
              </a:ext>
            </a:extLst>
          </p:cNvPr>
          <p:cNvSpPr>
            <a:spLocks noGrp="1"/>
          </p:cNvSpPr>
          <p:nvPr>
            <p:ph type="body" idx="1"/>
          </p:nvPr>
        </p:nvSpPr>
        <p:spPr/>
        <p:txBody>
          <a:bodyPr/>
          <a:lstStyle/>
          <a:p>
            <a:r>
              <a:rPr lang="en-US" sz="2400" dirty="0">
                <a:solidFill>
                  <a:srgbClr val="003A96"/>
                </a:solidFill>
              </a:rPr>
              <a:t>Averaged Trial-level Data</a:t>
            </a:r>
          </a:p>
        </p:txBody>
      </p:sp>
      <p:sp>
        <p:nvSpPr>
          <p:cNvPr id="2" name="Title 1">
            <a:extLst>
              <a:ext uri="{FF2B5EF4-FFF2-40B4-BE49-F238E27FC236}">
                <a16:creationId xmlns:a16="http://schemas.microsoft.com/office/drawing/2014/main" id="{DC41D963-9AA4-D135-AE2A-433ABA2866B0}"/>
              </a:ext>
            </a:extLst>
          </p:cNvPr>
          <p:cNvSpPr>
            <a:spLocks noGrp="1"/>
          </p:cNvSpPr>
          <p:nvPr>
            <p:ph type="title"/>
          </p:nvPr>
        </p:nvSpPr>
        <p:spPr/>
        <p:txBody>
          <a:bodyPr/>
          <a:lstStyle/>
          <a:p>
            <a:r>
              <a:rPr lang="en-US" dirty="0">
                <a:solidFill>
                  <a:srgbClr val="003A96"/>
                </a:solidFill>
              </a:rPr>
              <a:t>Relationship between RewP and Prediction Error</a:t>
            </a:r>
            <a:endParaRPr lang="en-US" dirty="0"/>
          </a:p>
        </p:txBody>
      </p:sp>
      <p:sp>
        <p:nvSpPr>
          <p:cNvPr id="8" name="Footer Placeholder 7">
            <a:extLst>
              <a:ext uri="{FF2B5EF4-FFF2-40B4-BE49-F238E27FC236}">
                <a16:creationId xmlns:a16="http://schemas.microsoft.com/office/drawing/2014/main" id="{CD88935E-BA4B-4C40-9A0A-5896DC83A45D}"/>
              </a:ext>
            </a:extLst>
          </p:cNvPr>
          <p:cNvSpPr>
            <a:spLocks noGrp="1"/>
          </p:cNvSpPr>
          <p:nvPr>
            <p:ph type="ftr" sz="quarter" idx="10"/>
          </p:nvPr>
        </p:nvSpPr>
        <p:spPr/>
        <p:txBody>
          <a:bodyPr/>
          <a:lstStyle/>
          <a:p>
            <a:r>
              <a:rPr lang="en-US" dirty="0"/>
              <a:t>Center for Depression, Anxiety, and Stress Research   |   Confidential—do not copy or distribute</a:t>
            </a:r>
          </a:p>
        </p:txBody>
      </p:sp>
    </p:spTree>
    <p:extLst>
      <p:ext uri="{BB962C8B-B14F-4D97-AF65-F5344CB8AC3E}">
        <p14:creationId xmlns:p14="http://schemas.microsoft.com/office/powerpoint/2010/main" val="370936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7066D-249F-4E63-2DF1-B8D0D8933D61}"/>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6A3E383-3D77-25AA-23E8-32D14304E3C7}"/>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66A3E383-3D77-25AA-23E8-32D14304E3C7}"/>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747496F-58D6-4F66-59B0-31D3A9DF1E77}"/>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5" name="Text Placeholder 4">
            <a:extLst>
              <a:ext uri="{FF2B5EF4-FFF2-40B4-BE49-F238E27FC236}">
                <a16:creationId xmlns:a16="http://schemas.microsoft.com/office/drawing/2014/main" id="{4D4E5799-3F96-C4E3-30C4-6ED062B80660}"/>
              </a:ext>
            </a:extLst>
          </p:cNvPr>
          <p:cNvSpPr>
            <a:spLocks noGrp="1"/>
          </p:cNvSpPr>
          <p:nvPr>
            <p:ph type="body" idx="1"/>
          </p:nvPr>
        </p:nvSpPr>
        <p:spPr/>
        <p:txBody>
          <a:bodyPr/>
          <a:lstStyle/>
          <a:p>
            <a:r>
              <a:rPr lang="en-US" sz="2400" dirty="0">
                <a:solidFill>
                  <a:srgbClr val="003A96"/>
                </a:solidFill>
              </a:rPr>
              <a:t>Human Trial-level Data</a:t>
            </a:r>
          </a:p>
        </p:txBody>
      </p:sp>
      <p:sp>
        <p:nvSpPr>
          <p:cNvPr id="2" name="Title 1">
            <a:extLst>
              <a:ext uri="{FF2B5EF4-FFF2-40B4-BE49-F238E27FC236}">
                <a16:creationId xmlns:a16="http://schemas.microsoft.com/office/drawing/2014/main" id="{E746F225-E5D1-2ED6-3633-1E1DB555B8C2}"/>
              </a:ext>
            </a:extLst>
          </p:cNvPr>
          <p:cNvSpPr>
            <a:spLocks noGrp="1"/>
          </p:cNvSpPr>
          <p:nvPr>
            <p:ph type="title"/>
          </p:nvPr>
        </p:nvSpPr>
        <p:spPr/>
        <p:txBody>
          <a:bodyPr/>
          <a:lstStyle/>
          <a:p>
            <a:r>
              <a:rPr lang="en-US" dirty="0">
                <a:solidFill>
                  <a:srgbClr val="003A96"/>
                </a:solidFill>
              </a:rPr>
              <a:t>Relationship between RewP and Prediction Error</a:t>
            </a:r>
            <a:endParaRPr lang="en-US" dirty="0"/>
          </a:p>
        </p:txBody>
      </p:sp>
      <p:sp>
        <p:nvSpPr>
          <p:cNvPr id="8" name="Footer Placeholder 7">
            <a:extLst>
              <a:ext uri="{FF2B5EF4-FFF2-40B4-BE49-F238E27FC236}">
                <a16:creationId xmlns:a16="http://schemas.microsoft.com/office/drawing/2014/main" id="{3312DB84-0AF2-FA72-236F-5819912BD85B}"/>
              </a:ext>
            </a:extLst>
          </p:cNvPr>
          <p:cNvSpPr>
            <a:spLocks noGrp="1"/>
          </p:cNvSpPr>
          <p:nvPr>
            <p:ph type="ftr" sz="quarter" idx="10"/>
          </p:nvPr>
        </p:nvSpPr>
        <p:spPr/>
        <p:txBody>
          <a:bodyPr/>
          <a:lstStyle/>
          <a:p>
            <a:r>
              <a:rPr lang="en-US" dirty="0"/>
              <a:t>Center for Depression, Anxiety, and Stress Research   |   Confidential—do not copy or distribute</a:t>
            </a:r>
          </a:p>
        </p:txBody>
      </p:sp>
      <p:pic>
        <p:nvPicPr>
          <p:cNvPr id="13" name="Picture Placeholder 12">
            <a:extLst>
              <a:ext uri="{FF2B5EF4-FFF2-40B4-BE49-F238E27FC236}">
                <a16:creationId xmlns:a16="http://schemas.microsoft.com/office/drawing/2014/main" id="{18F8F18C-59C3-2CAF-B7E5-29E7B85412CB}"/>
              </a:ext>
            </a:extLst>
          </p:cNvPr>
          <p:cNvPicPr>
            <a:picLocks noGrp="1" noChangeAspect="1"/>
          </p:cNvPicPr>
          <p:nvPr>
            <p:ph type="pic" sz="quarter" idx="11"/>
          </p:nvPr>
        </p:nvPicPr>
        <p:blipFill>
          <a:blip r:embed="rId7">
            <a:extLst>
              <a:ext uri="{96DAC541-7B7A-43D3-8B79-37D633B846F1}">
                <asvg:svgBlip xmlns:asvg="http://schemas.microsoft.com/office/drawing/2016/SVG/main" r:embed="rId8"/>
              </a:ext>
            </a:extLst>
          </a:blip>
          <a:srcRect t="133" b="-29"/>
          <a:stretch>
            <a:fillRect/>
          </a:stretch>
        </p:blipFill>
        <p:spPr>
          <a:xfrm>
            <a:off x="6002338" y="1450975"/>
            <a:ext cx="5846762" cy="4867275"/>
          </a:xfrm>
        </p:spPr>
      </p:pic>
      <p:graphicFrame>
        <p:nvGraphicFramePr>
          <p:cNvPr id="11" name="Content Placeholder 10">
            <a:extLst>
              <a:ext uri="{FF2B5EF4-FFF2-40B4-BE49-F238E27FC236}">
                <a16:creationId xmlns:a16="http://schemas.microsoft.com/office/drawing/2014/main" id="{64BBF3DF-5FA6-787D-2C9C-0951601397E8}"/>
              </a:ext>
            </a:extLst>
          </p:cNvPr>
          <p:cNvGraphicFramePr>
            <a:graphicFrameLocks noGrp="1"/>
          </p:cNvGraphicFramePr>
          <p:nvPr>
            <p:ph sz="half" idx="2"/>
            <p:extLst>
              <p:ext uri="{D42A27DB-BD31-4B8C-83A1-F6EECF244321}">
                <p14:modId xmlns:p14="http://schemas.microsoft.com/office/powerpoint/2010/main" val="3961368993"/>
              </p:ext>
            </p:extLst>
          </p:nvPr>
        </p:nvGraphicFramePr>
        <p:xfrm>
          <a:off x="342900" y="2030413"/>
          <a:ext cx="5184771" cy="3708400"/>
        </p:xfrm>
        <a:graphic>
          <a:graphicData uri="http://schemas.openxmlformats.org/drawingml/2006/table">
            <a:tbl>
              <a:tblPr firstRow="1" bandRow="1">
                <a:tableStyleId>{5C22544A-7EE6-4342-B048-85BDC9FD1C3A}</a:tableStyleId>
              </a:tblPr>
              <a:tblGrid>
                <a:gridCol w="2105025">
                  <a:extLst>
                    <a:ext uri="{9D8B030D-6E8A-4147-A177-3AD203B41FA5}">
                      <a16:colId xmlns:a16="http://schemas.microsoft.com/office/drawing/2014/main" val="4254874477"/>
                    </a:ext>
                  </a:extLst>
                </a:gridCol>
                <a:gridCol w="1257300">
                  <a:extLst>
                    <a:ext uri="{9D8B030D-6E8A-4147-A177-3AD203B41FA5}">
                      <a16:colId xmlns:a16="http://schemas.microsoft.com/office/drawing/2014/main" val="2955841285"/>
                    </a:ext>
                  </a:extLst>
                </a:gridCol>
                <a:gridCol w="911223">
                  <a:extLst>
                    <a:ext uri="{9D8B030D-6E8A-4147-A177-3AD203B41FA5}">
                      <a16:colId xmlns:a16="http://schemas.microsoft.com/office/drawing/2014/main" val="185585554"/>
                    </a:ext>
                  </a:extLst>
                </a:gridCol>
                <a:gridCol w="911223">
                  <a:extLst>
                    <a:ext uri="{9D8B030D-6E8A-4147-A177-3AD203B41FA5}">
                      <a16:colId xmlns:a16="http://schemas.microsoft.com/office/drawing/2014/main" val="3043965437"/>
                    </a:ext>
                  </a:extLst>
                </a:gridCol>
              </a:tblGrid>
              <a:tr h="370840">
                <a:tc>
                  <a:txBody>
                    <a:bodyPr/>
                    <a:lstStyle/>
                    <a:p>
                      <a:r>
                        <a:rPr lang="en-AU" dirty="0"/>
                        <a:t>Fixed</a:t>
                      </a:r>
                    </a:p>
                  </a:txBody>
                  <a:tcPr>
                    <a:solidFill>
                      <a:srgbClr val="003A96"/>
                    </a:solidFill>
                  </a:tcPr>
                </a:tc>
                <a:tc>
                  <a:txBody>
                    <a:bodyPr/>
                    <a:lstStyle/>
                    <a:p>
                      <a:pPr algn="ctr"/>
                      <a:r>
                        <a:rPr lang="en-AU" dirty="0"/>
                        <a:t>b (SE)</a:t>
                      </a:r>
                    </a:p>
                  </a:txBody>
                  <a:tcPr>
                    <a:solidFill>
                      <a:srgbClr val="003A96"/>
                    </a:solidFill>
                  </a:tcPr>
                </a:tc>
                <a:tc>
                  <a:txBody>
                    <a:bodyPr/>
                    <a:lstStyle/>
                    <a:p>
                      <a:pPr algn="ctr"/>
                      <a:r>
                        <a:rPr lang="en-AU" dirty="0"/>
                        <a:t>t</a:t>
                      </a:r>
                    </a:p>
                  </a:txBody>
                  <a:tcPr>
                    <a:solidFill>
                      <a:srgbClr val="003A96"/>
                    </a:solidFill>
                  </a:tcPr>
                </a:tc>
                <a:tc>
                  <a:txBody>
                    <a:bodyPr/>
                    <a:lstStyle/>
                    <a:p>
                      <a:pPr algn="ctr"/>
                      <a:r>
                        <a:rPr lang="en-AU" dirty="0"/>
                        <a:t>p</a:t>
                      </a:r>
                    </a:p>
                  </a:txBody>
                  <a:tcPr>
                    <a:solidFill>
                      <a:srgbClr val="003A96"/>
                    </a:solidFill>
                  </a:tcPr>
                </a:tc>
                <a:extLst>
                  <a:ext uri="{0D108BD9-81ED-4DB2-BD59-A6C34878D82A}">
                    <a16:rowId xmlns:a16="http://schemas.microsoft.com/office/drawing/2014/main" val="4087527833"/>
                  </a:ext>
                </a:extLst>
              </a:tr>
              <a:tr h="370840">
                <a:tc>
                  <a:txBody>
                    <a:bodyPr/>
                    <a:lstStyle/>
                    <a:p>
                      <a:pPr algn="r"/>
                      <a:r>
                        <a:rPr lang="en-AU" dirty="0"/>
                        <a:t>Intercept</a:t>
                      </a:r>
                    </a:p>
                  </a:txBody>
                  <a:tcPr/>
                </a:tc>
                <a:tc>
                  <a:txBody>
                    <a:bodyPr/>
                    <a:lstStyle/>
                    <a:p>
                      <a:pPr algn="ctr"/>
                      <a:r>
                        <a:rPr lang="en-AU" dirty="0"/>
                        <a:t>3.32 (0.39)</a:t>
                      </a:r>
                    </a:p>
                  </a:txBody>
                  <a:tcPr/>
                </a:tc>
                <a:tc>
                  <a:txBody>
                    <a:bodyPr/>
                    <a:lstStyle/>
                    <a:p>
                      <a:pPr algn="ctr"/>
                      <a:r>
                        <a:rPr lang="en-AU" dirty="0"/>
                        <a:t>8.61</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3254385357"/>
                  </a:ext>
                </a:extLst>
              </a:tr>
              <a:tr h="370840">
                <a:tc>
                  <a:txBody>
                    <a:bodyPr/>
                    <a:lstStyle/>
                    <a:p>
                      <a:pPr algn="r"/>
                      <a:r>
                        <a:rPr lang="en-AU" dirty="0"/>
                        <a:t>PE</a:t>
                      </a:r>
                    </a:p>
                  </a:txBody>
                  <a:tcPr/>
                </a:tc>
                <a:tc>
                  <a:txBody>
                    <a:bodyPr/>
                    <a:lstStyle/>
                    <a:p>
                      <a:pPr algn="ctr"/>
                      <a:r>
                        <a:rPr lang="en-AU" dirty="0"/>
                        <a:t>0.97 (0.07)</a:t>
                      </a:r>
                    </a:p>
                  </a:txBody>
                  <a:tcPr/>
                </a:tc>
                <a:tc>
                  <a:txBody>
                    <a:bodyPr/>
                    <a:lstStyle/>
                    <a:p>
                      <a:pPr algn="ctr"/>
                      <a:r>
                        <a:rPr lang="en-AU" dirty="0"/>
                        <a:t>14.73</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1340356992"/>
                  </a:ext>
                </a:extLst>
              </a:tr>
              <a:tr h="370840">
                <a:tc>
                  <a:txBody>
                    <a:bodyPr/>
                    <a:lstStyle/>
                    <a:p>
                      <a:pPr algn="r"/>
                      <a:r>
                        <a:rPr lang="en-AU" dirty="0"/>
                        <a:t>Treatment 1 (15 mg)</a:t>
                      </a:r>
                    </a:p>
                  </a:txBody>
                  <a:tcPr/>
                </a:tc>
                <a:tc>
                  <a:txBody>
                    <a:bodyPr/>
                    <a:lstStyle/>
                    <a:p>
                      <a:pPr algn="ctr"/>
                      <a:r>
                        <a:rPr lang="en-AU" dirty="0"/>
                        <a:t>-0.02 (0.06)</a:t>
                      </a:r>
                    </a:p>
                  </a:txBody>
                  <a:tcPr/>
                </a:tc>
                <a:tc>
                  <a:txBody>
                    <a:bodyPr/>
                    <a:lstStyle/>
                    <a:p>
                      <a:pPr algn="ctr"/>
                      <a:r>
                        <a:rPr lang="en-AU" dirty="0"/>
                        <a:t>-0.41</a:t>
                      </a:r>
                    </a:p>
                  </a:txBody>
                  <a:tcPr/>
                </a:tc>
                <a:tc>
                  <a:txBody>
                    <a:bodyPr/>
                    <a:lstStyle/>
                    <a:p>
                      <a:pPr algn="ctr"/>
                      <a:r>
                        <a:rPr lang="en-AU" dirty="0"/>
                        <a:t>.681</a:t>
                      </a:r>
                    </a:p>
                  </a:txBody>
                  <a:tcPr/>
                </a:tc>
                <a:extLst>
                  <a:ext uri="{0D108BD9-81ED-4DB2-BD59-A6C34878D82A}">
                    <a16:rowId xmlns:a16="http://schemas.microsoft.com/office/drawing/2014/main" val="2972664174"/>
                  </a:ext>
                </a:extLst>
              </a:tr>
              <a:tr h="370840">
                <a:tc>
                  <a:txBody>
                    <a:bodyPr/>
                    <a:lstStyle/>
                    <a:p>
                      <a:pPr algn="r"/>
                      <a:r>
                        <a:rPr lang="en-AU" dirty="0"/>
                        <a:t>Treatment 2 (30 mg)</a:t>
                      </a:r>
                    </a:p>
                  </a:txBody>
                  <a:tcPr/>
                </a:tc>
                <a:tc>
                  <a:txBody>
                    <a:bodyPr/>
                    <a:lstStyle/>
                    <a:p>
                      <a:pPr algn="ctr"/>
                      <a:r>
                        <a:rPr lang="en-AU" dirty="0"/>
                        <a:t>0.19 (0.05)</a:t>
                      </a:r>
                    </a:p>
                  </a:txBody>
                  <a:tcPr/>
                </a:tc>
                <a:tc>
                  <a:txBody>
                    <a:bodyPr/>
                    <a:lstStyle/>
                    <a:p>
                      <a:pPr algn="ctr"/>
                      <a:r>
                        <a:rPr lang="en-AU" dirty="0"/>
                        <a:t>3.54</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3958264019"/>
                  </a:ext>
                </a:extLst>
              </a:tr>
              <a:tr h="370840">
                <a:tc>
                  <a:txBody>
                    <a:bodyPr/>
                    <a:lstStyle/>
                    <a:p>
                      <a:pPr algn="r"/>
                      <a:r>
                        <a:rPr lang="en-AU" dirty="0"/>
                        <a:t>PE × Treatment 1</a:t>
                      </a:r>
                    </a:p>
                  </a:txBody>
                  <a:tcPr/>
                </a:tc>
                <a:tc>
                  <a:txBody>
                    <a:bodyPr/>
                    <a:lstStyle/>
                    <a:p>
                      <a:pPr algn="ctr"/>
                      <a:r>
                        <a:rPr lang="en-AU" dirty="0"/>
                        <a:t>-0.02 (0.09)</a:t>
                      </a:r>
                    </a:p>
                  </a:txBody>
                  <a:tcPr/>
                </a:tc>
                <a:tc>
                  <a:txBody>
                    <a:bodyPr/>
                    <a:lstStyle/>
                    <a:p>
                      <a:pPr algn="ctr"/>
                      <a:r>
                        <a:rPr lang="en-AU" dirty="0"/>
                        <a:t>-0.19</a:t>
                      </a:r>
                    </a:p>
                  </a:txBody>
                  <a:tcPr/>
                </a:tc>
                <a:tc>
                  <a:txBody>
                    <a:bodyPr/>
                    <a:lstStyle/>
                    <a:p>
                      <a:pPr algn="ctr"/>
                      <a:r>
                        <a:rPr lang="en-AU" dirty="0"/>
                        <a:t>.845</a:t>
                      </a:r>
                    </a:p>
                  </a:txBody>
                  <a:tcPr/>
                </a:tc>
                <a:extLst>
                  <a:ext uri="{0D108BD9-81ED-4DB2-BD59-A6C34878D82A}">
                    <a16:rowId xmlns:a16="http://schemas.microsoft.com/office/drawing/2014/main" val="3363800080"/>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dirty="0"/>
                        <a:t>PE × Treatment 2</a:t>
                      </a:r>
                    </a:p>
                  </a:txBody>
                  <a:tcPr/>
                </a:tc>
                <a:tc>
                  <a:txBody>
                    <a:bodyPr/>
                    <a:lstStyle/>
                    <a:p>
                      <a:pPr algn="ctr"/>
                      <a:r>
                        <a:rPr lang="en-AU" dirty="0"/>
                        <a:t>0.04 (0.09)</a:t>
                      </a:r>
                    </a:p>
                  </a:txBody>
                  <a:tcPr/>
                </a:tc>
                <a:tc>
                  <a:txBody>
                    <a:bodyPr/>
                    <a:lstStyle/>
                    <a:p>
                      <a:pPr algn="ctr"/>
                      <a:r>
                        <a:rPr lang="en-AU" dirty="0"/>
                        <a:t>0.43</a:t>
                      </a:r>
                    </a:p>
                  </a:txBody>
                  <a:tcPr/>
                </a:tc>
                <a:tc>
                  <a:txBody>
                    <a:bodyPr/>
                    <a:lstStyle/>
                    <a:p>
                      <a:pPr algn="ctr"/>
                      <a:r>
                        <a:rPr lang="en-AU" dirty="0"/>
                        <a:t>.667</a:t>
                      </a:r>
                    </a:p>
                  </a:txBody>
                  <a:tcPr/>
                </a:tc>
                <a:extLst>
                  <a:ext uri="{0D108BD9-81ED-4DB2-BD59-A6C34878D82A}">
                    <a16:rowId xmlns:a16="http://schemas.microsoft.com/office/drawing/2014/main" val="3111665846"/>
                  </a:ext>
                </a:extLst>
              </a:tr>
              <a:tr h="370840">
                <a:tc>
                  <a:txBody>
                    <a:bodyPr/>
                    <a:lstStyle/>
                    <a:p>
                      <a:pPr marL="0" algn="l" defTabSz="914400" rtl="0" eaLnBrk="1" latinLnBrk="0" hangingPunct="1"/>
                      <a:r>
                        <a:rPr lang="en-AU" sz="1800" b="1" kern="1200" dirty="0">
                          <a:solidFill>
                            <a:schemeClr val="lt1"/>
                          </a:solidFill>
                          <a:latin typeface="+mn-lt"/>
                          <a:ea typeface="+mn-ea"/>
                          <a:cs typeface="+mn-cs"/>
                        </a:rPr>
                        <a:t>Random</a:t>
                      </a:r>
                    </a:p>
                  </a:txBody>
                  <a:tcPr>
                    <a:solidFill>
                      <a:srgbClr val="003A96"/>
                    </a:solidFill>
                  </a:tcPr>
                </a:tc>
                <a:tc>
                  <a:txBody>
                    <a:bodyPr/>
                    <a:lstStyle/>
                    <a:p>
                      <a:pPr marL="0" algn="ctr" defTabSz="914400" rtl="0" eaLnBrk="1" latinLnBrk="0" hangingPunct="1"/>
                      <a:r>
                        <a:rPr lang="en-AU" sz="1800" b="1" kern="1200" dirty="0">
                          <a:solidFill>
                            <a:schemeClr val="lt1"/>
                          </a:solidFill>
                          <a:latin typeface="+mn-lt"/>
                          <a:ea typeface="+mn-ea"/>
                          <a:cs typeface="+mn-cs"/>
                        </a:rPr>
                        <a:t>SD</a:t>
                      </a:r>
                    </a:p>
                  </a:txBody>
                  <a:tcPr>
                    <a:solidFill>
                      <a:srgbClr val="003A96"/>
                    </a:solidFill>
                  </a:tcPr>
                </a:tc>
                <a:tc gridSpan="2">
                  <a:txBody>
                    <a:bodyPr/>
                    <a:lstStyle/>
                    <a:p>
                      <a:pPr marL="0" algn="ctr" defTabSz="914400" rtl="0" eaLnBrk="1" latinLnBrk="0" hangingPunct="1"/>
                      <a:r>
                        <a:rPr lang="en-AU" sz="1800" b="1" kern="1200" dirty="0">
                          <a:solidFill>
                            <a:schemeClr val="lt1"/>
                          </a:solidFill>
                          <a:latin typeface="+mn-lt"/>
                          <a:ea typeface="+mn-ea"/>
                          <a:cs typeface="+mn-cs"/>
                        </a:rPr>
                        <a:t>95% CI</a:t>
                      </a:r>
                    </a:p>
                  </a:txBody>
                  <a:tcPr>
                    <a:solidFill>
                      <a:srgbClr val="003A96"/>
                    </a:solidFill>
                  </a:tcPr>
                </a:tc>
                <a:tc hMerge="1">
                  <a:txBody>
                    <a:bodyPr/>
                    <a:lstStyle/>
                    <a:p>
                      <a:pPr marL="0" algn="ctr" defTabSz="914400" rtl="0" eaLnBrk="1" latinLnBrk="0" hangingPunct="1"/>
                      <a:endParaRPr lang="en-AU" sz="1800" b="1" kern="1200" dirty="0">
                        <a:solidFill>
                          <a:schemeClr val="lt1"/>
                        </a:solidFill>
                        <a:latin typeface="+mn-lt"/>
                        <a:ea typeface="+mn-ea"/>
                        <a:cs typeface="+mn-cs"/>
                      </a:endParaRPr>
                    </a:p>
                  </a:txBody>
                  <a:tcPr>
                    <a:solidFill>
                      <a:srgbClr val="003A96"/>
                    </a:solidFill>
                  </a:tcPr>
                </a:tc>
                <a:extLst>
                  <a:ext uri="{0D108BD9-81ED-4DB2-BD59-A6C34878D82A}">
                    <a16:rowId xmlns:a16="http://schemas.microsoft.com/office/drawing/2014/main" val="2025333498"/>
                  </a:ext>
                </a:extLst>
              </a:tr>
              <a:tr h="370840">
                <a:tc>
                  <a:txBody>
                    <a:bodyPr/>
                    <a:lstStyle/>
                    <a:p>
                      <a:pPr algn="r"/>
                      <a:r>
                        <a:rPr lang="en-AU" dirty="0"/>
                        <a:t>Intercept</a:t>
                      </a:r>
                    </a:p>
                  </a:txBody>
                  <a:tcPr/>
                </a:tc>
                <a:tc>
                  <a:txBody>
                    <a:bodyPr/>
                    <a:lstStyle/>
                    <a:p>
                      <a:pPr algn="ctr"/>
                      <a:r>
                        <a:rPr lang="en-AU" dirty="0"/>
                        <a:t>1.92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kern="1200" dirty="0">
                          <a:solidFill>
                            <a:schemeClr val="dk1"/>
                          </a:solidFill>
                          <a:effectLst/>
                          <a:latin typeface="+mn-lt"/>
                          <a:ea typeface="+mn-ea"/>
                          <a:cs typeface="+mn-cs"/>
                        </a:rPr>
                        <a:t>1.45</a:t>
                      </a:r>
                      <a:endParaRPr lang="en-AU" dirty="0"/>
                    </a:p>
                  </a:txBody>
                  <a:tcPr/>
                </a:tc>
                <a:tc>
                  <a:txBody>
                    <a:bodyPr/>
                    <a:lstStyle/>
                    <a:p>
                      <a:pPr algn="ctr"/>
                      <a:r>
                        <a:rPr lang="en-AU" dirty="0"/>
                        <a:t>2.56</a:t>
                      </a:r>
                    </a:p>
                  </a:txBody>
                  <a:tcPr/>
                </a:tc>
                <a:extLst>
                  <a:ext uri="{0D108BD9-81ED-4DB2-BD59-A6C34878D82A}">
                    <a16:rowId xmlns:a16="http://schemas.microsoft.com/office/drawing/2014/main" val="3003674583"/>
                  </a:ext>
                </a:extLst>
              </a:tr>
              <a:tr h="370840">
                <a:tc>
                  <a:txBody>
                    <a:bodyPr/>
                    <a:lstStyle/>
                    <a:p>
                      <a:pPr algn="r"/>
                      <a:r>
                        <a:rPr lang="en-AU" dirty="0"/>
                        <a:t>Residual</a:t>
                      </a:r>
                    </a:p>
                  </a:txBody>
                  <a:tcPr/>
                </a:tc>
                <a:tc>
                  <a:txBody>
                    <a:bodyPr/>
                    <a:lstStyle/>
                    <a:p>
                      <a:pPr algn="ctr"/>
                      <a:r>
                        <a:rPr lang="en-AU" dirty="0"/>
                        <a:t>5.73</a:t>
                      </a:r>
                    </a:p>
                  </a:txBody>
                  <a:tcPr/>
                </a:tc>
                <a:tc>
                  <a:txBody>
                    <a:bodyPr/>
                    <a:lstStyle/>
                    <a:p>
                      <a:pPr algn="ctr"/>
                      <a:r>
                        <a:rPr lang="en-AU" dirty="0"/>
                        <a:t>5.68</a:t>
                      </a:r>
                    </a:p>
                  </a:txBody>
                  <a:tcPr/>
                </a:tc>
                <a:tc>
                  <a:txBody>
                    <a:bodyPr/>
                    <a:lstStyle/>
                    <a:p>
                      <a:pPr algn="ctr"/>
                      <a:r>
                        <a:rPr lang="en-AU" dirty="0"/>
                        <a:t>5.78</a:t>
                      </a:r>
                    </a:p>
                  </a:txBody>
                  <a:tcPr/>
                </a:tc>
                <a:extLst>
                  <a:ext uri="{0D108BD9-81ED-4DB2-BD59-A6C34878D82A}">
                    <a16:rowId xmlns:a16="http://schemas.microsoft.com/office/drawing/2014/main" val="4042410212"/>
                  </a:ext>
                </a:extLst>
              </a:tr>
            </a:tbl>
          </a:graphicData>
        </a:graphic>
      </p:graphicFrame>
    </p:spTree>
    <p:extLst>
      <p:ext uri="{BB962C8B-B14F-4D97-AF65-F5344CB8AC3E}">
        <p14:creationId xmlns:p14="http://schemas.microsoft.com/office/powerpoint/2010/main" val="1654718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87252-741C-1D55-AC82-D873BEF70988}"/>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62B6F89-9CB8-6EFA-1552-51F3D8E8BAC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862B6F89-9CB8-6EFA-1552-51F3D8E8BAC5}"/>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CC54597A-FE4F-BFC8-D84F-713315D0C16B}"/>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5" name="Text Placeholder 4">
            <a:extLst>
              <a:ext uri="{FF2B5EF4-FFF2-40B4-BE49-F238E27FC236}">
                <a16:creationId xmlns:a16="http://schemas.microsoft.com/office/drawing/2014/main" id="{F8C5FA37-C3EC-B772-6FC4-B6AF80D83BE3}"/>
              </a:ext>
            </a:extLst>
          </p:cNvPr>
          <p:cNvSpPr>
            <a:spLocks noGrp="1"/>
          </p:cNvSpPr>
          <p:nvPr>
            <p:ph type="body" idx="1"/>
          </p:nvPr>
        </p:nvSpPr>
        <p:spPr/>
        <p:txBody>
          <a:bodyPr/>
          <a:lstStyle/>
          <a:p>
            <a:r>
              <a:rPr lang="en-US" sz="2400" dirty="0">
                <a:solidFill>
                  <a:srgbClr val="003A96"/>
                </a:solidFill>
              </a:rPr>
              <a:t>Rodent Trial-level Data</a:t>
            </a:r>
          </a:p>
        </p:txBody>
      </p:sp>
      <p:sp>
        <p:nvSpPr>
          <p:cNvPr id="2" name="Title 1">
            <a:extLst>
              <a:ext uri="{FF2B5EF4-FFF2-40B4-BE49-F238E27FC236}">
                <a16:creationId xmlns:a16="http://schemas.microsoft.com/office/drawing/2014/main" id="{8586A6CA-F2CE-55C3-5FE1-C5DF2F99C885}"/>
              </a:ext>
            </a:extLst>
          </p:cNvPr>
          <p:cNvSpPr>
            <a:spLocks noGrp="1"/>
          </p:cNvSpPr>
          <p:nvPr>
            <p:ph type="title"/>
          </p:nvPr>
        </p:nvSpPr>
        <p:spPr/>
        <p:txBody>
          <a:bodyPr/>
          <a:lstStyle/>
          <a:p>
            <a:r>
              <a:rPr lang="en-US" dirty="0">
                <a:solidFill>
                  <a:srgbClr val="003A96"/>
                </a:solidFill>
              </a:rPr>
              <a:t>Relationship between RewP and Prediction Error</a:t>
            </a:r>
            <a:endParaRPr lang="en-US" dirty="0"/>
          </a:p>
        </p:txBody>
      </p:sp>
      <p:sp>
        <p:nvSpPr>
          <p:cNvPr id="8" name="Footer Placeholder 7">
            <a:extLst>
              <a:ext uri="{FF2B5EF4-FFF2-40B4-BE49-F238E27FC236}">
                <a16:creationId xmlns:a16="http://schemas.microsoft.com/office/drawing/2014/main" id="{E6DF277F-AABB-484B-B24D-415A35A6A4B1}"/>
              </a:ext>
            </a:extLst>
          </p:cNvPr>
          <p:cNvSpPr>
            <a:spLocks noGrp="1"/>
          </p:cNvSpPr>
          <p:nvPr>
            <p:ph type="ftr" sz="quarter" idx="10"/>
          </p:nvPr>
        </p:nvSpPr>
        <p:spPr/>
        <p:txBody>
          <a:bodyPr/>
          <a:lstStyle/>
          <a:p>
            <a:r>
              <a:rPr lang="en-US" dirty="0"/>
              <a:t>Center for Depression, Anxiety, and Stress Research   |   Confidential—do not copy or distribute</a:t>
            </a:r>
          </a:p>
        </p:txBody>
      </p:sp>
      <p:pic>
        <p:nvPicPr>
          <p:cNvPr id="13" name="Picture Placeholder 12">
            <a:extLst>
              <a:ext uri="{FF2B5EF4-FFF2-40B4-BE49-F238E27FC236}">
                <a16:creationId xmlns:a16="http://schemas.microsoft.com/office/drawing/2014/main" id="{B48E3BEE-1879-04EE-EB39-55F5333AC4B2}"/>
              </a:ext>
            </a:extLst>
          </p:cNvPr>
          <p:cNvPicPr>
            <a:picLocks noGrp="1" noChangeAspect="1"/>
          </p:cNvPicPr>
          <p:nvPr>
            <p:ph type="pic" sz="quarter" idx="11"/>
          </p:nvPr>
        </p:nvPicPr>
        <p:blipFill>
          <a:blip r:embed="rId7">
            <a:extLst>
              <a:ext uri="{96DAC541-7B7A-43D3-8B79-37D633B846F1}">
                <asvg:svgBlip xmlns:asvg="http://schemas.microsoft.com/office/drawing/2016/SVG/main" r:embed="rId8"/>
              </a:ext>
            </a:extLst>
          </a:blip>
          <a:srcRect t="52" b="52"/>
          <a:stretch/>
        </p:blipFill>
        <p:spPr>
          <a:xfrm>
            <a:off x="6002338" y="1450975"/>
            <a:ext cx="5846762" cy="4867275"/>
          </a:xfrm>
        </p:spPr>
      </p:pic>
      <p:graphicFrame>
        <p:nvGraphicFramePr>
          <p:cNvPr id="11" name="Content Placeholder 10">
            <a:extLst>
              <a:ext uri="{FF2B5EF4-FFF2-40B4-BE49-F238E27FC236}">
                <a16:creationId xmlns:a16="http://schemas.microsoft.com/office/drawing/2014/main" id="{88A8D3BB-9630-EE6D-10E4-6F160A9CF64A}"/>
              </a:ext>
            </a:extLst>
          </p:cNvPr>
          <p:cNvGraphicFramePr>
            <a:graphicFrameLocks noGrp="1"/>
          </p:cNvGraphicFramePr>
          <p:nvPr>
            <p:ph sz="half" idx="2"/>
            <p:extLst>
              <p:ext uri="{D42A27DB-BD31-4B8C-83A1-F6EECF244321}">
                <p14:modId xmlns:p14="http://schemas.microsoft.com/office/powerpoint/2010/main" val="3069182181"/>
              </p:ext>
            </p:extLst>
          </p:nvPr>
        </p:nvGraphicFramePr>
        <p:xfrm>
          <a:off x="342900" y="1899316"/>
          <a:ext cx="5188899" cy="4673600"/>
        </p:xfrm>
        <a:graphic>
          <a:graphicData uri="http://schemas.openxmlformats.org/drawingml/2006/table">
            <a:tbl>
              <a:tblPr firstRow="1" bandRow="1">
                <a:tableStyleId>{5C22544A-7EE6-4342-B048-85BDC9FD1C3A}</a:tableStyleId>
              </a:tblPr>
              <a:tblGrid>
                <a:gridCol w="2324100">
                  <a:extLst>
                    <a:ext uri="{9D8B030D-6E8A-4147-A177-3AD203B41FA5}">
                      <a16:colId xmlns:a16="http://schemas.microsoft.com/office/drawing/2014/main" val="4254874477"/>
                    </a:ext>
                  </a:extLst>
                </a:gridCol>
                <a:gridCol w="1323975">
                  <a:extLst>
                    <a:ext uri="{9D8B030D-6E8A-4147-A177-3AD203B41FA5}">
                      <a16:colId xmlns:a16="http://schemas.microsoft.com/office/drawing/2014/main" val="2955841285"/>
                    </a:ext>
                  </a:extLst>
                </a:gridCol>
                <a:gridCol w="770412">
                  <a:extLst>
                    <a:ext uri="{9D8B030D-6E8A-4147-A177-3AD203B41FA5}">
                      <a16:colId xmlns:a16="http://schemas.microsoft.com/office/drawing/2014/main" val="185585554"/>
                    </a:ext>
                  </a:extLst>
                </a:gridCol>
                <a:gridCol w="770412">
                  <a:extLst>
                    <a:ext uri="{9D8B030D-6E8A-4147-A177-3AD203B41FA5}">
                      <a16:colId xmlns:a16="http://schemas.microsoft.com/office/drawing/2014/main" val="3043965437"/>
                    </a:ext>
                  </a:extLst>
                </a:gridCol>
              </a:tblGrid>
              <a:tr h="370840">
                <a:tc>
                  <a:txBody>
                    <a:bodyPr/>
                    <a:lstStyle/>
                    <a:p>
                      <a:r>
                        <a:rPr lang="en-AU" dirty="0"/>
                        <a:t>Fixed</a:t>
                      </a:r>
                    </a:p>
                  </a:txBody>
                  <a:tcPr>
                    <a:solidFill>
                      <a:srgbClr val="003A96"/>
                    </a:solidFill>
                  </a:tcPr>
                </a:tc>
                <a:tc>
                  <a:txBody>
                    <a:bodyPr/>
                    <a:lstStyle/>
                    <a:p>
                      <a:pPr algn="ctr"/>
                      <a:r>
                        <a:rPr lang="en-AU" dirty="0"/>
                        <a:t>b (SE)</a:t>
                      </a:r>
                    </a:p>
                  </a:txBody>
                  <a:tcPr>
                    <a:solidFill>
                      <a:srgbClr val="003A96"/>
                    </a:solidFill>
                  </a:tcPr>
                </a:tc>
                <a:tc>
                  <a:txBody>
                    <a:bodyPr/>
                    <a:lstStyle/>
                    <a:p>
                      <a:pPr algn="ctr"/>
                      <a:r>
                        <a:rPr lang="en-AU" dirty="0"/>
                        <a:t>t</a:t>
                      </a:r>
                    </a:p>
                  </a:txBody>
                  <a:tcPr>
                    <a:solidFill>
                      <a:srgbClr val="003A96"/>
                    </a:solidFill>
                  </a:tcPr>
                </a:tc>
                <a:tc>
                  <a:txBody>
                    <a:bodyPr/>
                    <a:lstStyle/>
                    <a:p>
                      <a:pPr algn="ctr"/>
                      <a:r>
                        <a:rPr lang="en-AU"/>
                        <a:t>p</a:t>
                      </a:r>
                      <a:endParaRPr lang="en-AU" dirty="0"/>
                    </a:p>
                  </a:txBody>
                  <a:tcPr>
                    <a:solidFill>
                      <a:srgbClr val="003A96"/>
                    </a:solidFill>
                  </a:tcPr>
                </a:tc>
                <a:extLst>
                  <a:ext uri="{0D108BD9-81ED-4DB2-BD59-A6C34878D82A}">
                    <a16:rowId xmlns:a16="http://schemas.microsoft.com/office/drawing/2014/main" val="4087527833"/>
                  </a:ext>
                </a:extLst>
              </a:tr>
              <a:tr h="0">
                <a:tc>
                  <a:txBody>
                    <a:bodyPr/>
                    <a:lstStyle/>
                    <a:p>
                      <a:pPr algn="r"/>
                      <a:r>
                        <a:rPr lang="en-AU" dirty="0"/>
                        <a:t>Intercept</a:t>
                      </a:r>
                    </a:p>
                  </a:txBody>
                  <a:tcPr/>
                </a:tc>
                <a:tc>
                  <a:txBody>
                    <a:bodyPr/>
                    <a:lstStyle/>
                    <a:p>
                      <a:pPr algn="ctr"/>
                      <a:r>
                        <a:rPr lang="en-AU" dirty="0"/>
                        <a:t>-1.76 (2.22)</a:t>
                      </a:r>
                    </a:p>
                  </a:txBody>
                  <a:tcPr/>
                </a:tc>
                <a:tc>
                  <a:txBody>
                    <a:bodyPr/>
                    <a:lstStyle/>
                    <a:p>
                      <a:pPr algn="ctr"/>
                      <a:r>
                        <a:rPr lang="en-AU" dirty="0"/>
                        <a:t>-0.79</a:t>
                      </a:r>
                    </a:p>
                  </a:txBody>
                  <a:tcPr/>
                </a:tc>
                <a:tc>
                  <a:txBody>
                    <a:bodyPr/>
                    <a:lstStyle/>
                    <a:p>
                      <a:pPr algn="ctr"/>
                      <a:r>
                        <a:rPr lang="en-AU"/>
                        <a:t>.437</a:t>
                      </a:r>
                      <a:endParaRPr lang="en-AU" dirty="0"/>
                    </a:p>
                  </a:txBody>
                  <a:tcPr/>
                </a:tc>
                <a:extLst>
                  <a:ext uri="{0D108BD9-81ED-4DB2-BD59-A6C34878D82A}">
                    <a16:rowId xmlns:a16="http://schemas.microsoft.com/office/drawing/2014/main" val="3254385357"/>
                  </a:ext>
                </a:extLst>
              </a:tr>
              <a:tr h="0">
                <a:tc>
                  <a:txBody>
                    <a:bodyPr/>
                    <a:lstStyle/>
                    <a:p>
                      <a:pPr algn="r"/>
                      <a:r>
                        <a:rPr lang="en-AU" dirty="0"/>
                        <a:t>PE</a:t>
                      </a:r>
                    </a:p>
                  </a:txBody>
                  <a:tcPr/>
                </a:tc>
                <a:tc>
                  <a:txBody>
                    <a:bodyPr/>
                    <a:lstStyle/>
                    <a:p>
                      <a:pPr algn="ctr"/>
                      <a:r>
                        <a:rPr lang="en-AU" dirty="0"/>
                        <a:t>17.92 (0.84)</a:t>
                      </a:r>
                    </a:p>
                  </a:txBody>
                  <a:tcPr/>
                </a:tc>
                <a:tc>
                  <a:txBody>
                    <a:bodyPr/>
                    <a:lstStyle/>
                    <a:p>
                      <a:pPr algn="ctr"/>
                      <a:r>
                        <a:rPr lang="en-AU" dirty="0"/>
                        <a:t>21.34</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1340356992"/>
                  </a:ext>
                </a:extLst>
              </a:tr>
              <a:tr h="0">
                <a:tc>
                  <a:txBody>
                    <a:bodyPr/>
                    <a:lstStyle/>
                    <a:p>
                      <a:pPr algn="r"/>
                      <a:r>
                        <a:rPr lang="en-AU" dirty="0"/>
                        <a:t>Treatment 1 (0.5mg/kg)</a:t>
                      </a:r>
                    </a:p>
                  </a:txBody>
                  <a:tcPr/>
                </a:tc>
                <a:tc>
                  <a:txBody>
                    <a:bodyPr/>
                    <a:lstStyle/>
                    <a:p>
                      <a:pPr algn="ctr"/>
                      <a:r>
                        <a:rPr lang="en-AU" dirty="0"/>
                        <a:t>0.55 (0.85)</a:t>
                      </a:r>
                    </a:p>
                  </a:txBody>
                  <a:tcPr/>
                </a:tc>
                <a:tc>
                  <a:txBody>
                    <a:bodyPr/>
                    <a:lstStyle/>
                    <a:p>
                      <a:pPr algn="ctr"/>
                      <a:r>
                        <a:rPr lang="en-AU" dirty="0"/>
                        <a:t>0.65</a:t>
                      </a:r>
                    </a:p>
                  </a:txBody>
                  <a:tcPr/>
                </a:tc>
                <a:tc>
                  <a:txBody>
                    <a:bodyPr/>
                    <a:lstStyle/>
                    <a:p>
                      <a:pPr algn="ctr"/>
                      <a:r>
                        <a:rPr lang="en-AU"/>
                        <a:t>.515</a:t>
                      </a:r>
                      <a:endParaRPr lang="en-AU" dirty="0"/>
                    </a:p>
                  </a:txBody>
                  <a:tcPr/>
                </a:tc>
                <a:extLst>
                  <a:ext uri="{0D108BD9-81ED-4DB2-BD59-A6C34878D82A}">
                    <a16:rowId xmlns:a16="http://schemas.microsoft.com/office/drawing/2014/main" val="2972664174"/>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dirty="0"/>
                        <a:t>Treatment 2 (1mg/kg)</a:t>
                      </a:r>
                    </a:p>
                  </a:txBody>
                  <a:tcPr/>
                </a:tc>
                <a:tc>
                  <a:txBody>
                    <a:bodyPr/>
                    <a:lstStyle/>
                    <a:p>
                      <a:pPr algn="ctr"/>
                      <a:r>
                        <a:rPr lang="en-AU" dirty="0"/>
                        <a:t>-0.84 (0.86)</a:t>
                      </a:r>
                    </a:p>
                  </a:txBody>
                  <a:tcPr/>
                </a:tc>
                <a:tc>
                  <a:txBody>
                    <a:bodyPr/>
                    <a:lstStyle/>
                    <a:p>
                      <a:pPr algn="ctr"/>
                      <a:r>
                        <a:rPr lang="en-AU" dirty="0"/>
                        <a:t>-0.98</a:t>
                      </a:r>
                    </a:p>
                  </a:txBody>
                  <a:tcPr/>
                </a:tc>
                <a:tc>
                  <a:txBody>
                    <a:bodyPr/>
                    <a:lstStyle/>
                    <a:p>
                      <a:pPr algn="ctr"/>
                      <a:r>
                        <a:rPr lang="en-AU"/>
                        <a:t>.329</a:t>
                      </a:r>
                      <a:endParaRPr lang="en-AU" dirty="0"/>
                    </a:p>
                  </a:txBody>
                  <a:tcPr/>
                </a:tc>
                <a:extLst>
                  <a:ext uri="{0D108BD9-81ED-4DB2-BD59-A6C34878D82A}">
                    <a16:rowId xmlns:a16="http://schemas.microsoft.com/office/drawing/2014/main" val="2283819103"/>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dirty="0"/>
                        <a:t>Treatment 3 (2mg/kg)</a:t>
                      </a:r>
                    </a:p>
                  </a:txBody>
                  <a:tcPr/>
                </a:tc>
                <a:tc>
                  <a:txBody>
                    <a:bodyPr/>
                    <a:lstStyle/>
                    <a:p>
                      <a:pPr algn="ctr"/>
                      <a:r>
                        <a:rPr lang="en-AU" dirty="0"/>
                        <a:t>-3.95 (0.87)</a:t>
                      </a:r>
                    </a:p>
                  </a:txBody>
                  <a:tcPr/>
                </a:tc>
                <a:tc>
                  <a:txBody>
                    <a:bodyPr/>
                    <a:lstStyle/>
                    <a:p>
                      <a:pPr algn="ctr"/>
                      <a:r>
                        <a:rPr lang="en-AU" dirty="0"/>
                        <a:t>-4.53</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3958264019"/>
                  </a:ext>
                </a:extLst>
              </a:tr>
              <a:tr h="0">
                <a:tc>
                  <a:txBody>
                    <a:bodyPr/>
                    <a:lstStyle/>
                    <a:p>
                      <a:pPr algn="r"/>
                      <a:r>
                        <a:rPr lang="en-AU" dirty="0"/>
                        <a:t>PE × Treatment 1</a:t>
                      </a:r>
                    </a:p>
                  </a:txBody>
                  <a:tcPr/>
                </a:tc>
                <a:tc>
                  <a:txBody>
                    <a:bodyPr/>
                    <a:lstStyle/>
                    <a:p>
                      <a:pPr algn="ctr"/>
                      <a:r>
                        <a:rPr lang="en-AU" dirty="0"/>
                        <a:t>-2.67 (1.43)</a:t>
                      </a:r>
                    </a:p>
                  </a:txBody>
                  <a:tcPr/>
                </a:tc>
                <a:tc>
                  <a:txBody>
                    <a:bodyPr/>
                    <a:lstStyle/>
                    <a:p>
                      <a:pPr algn="ctr"/>
                      <a:r>
                        <a:rPr lang="en-AU" dirty="0"/>
                        <a:t>-1.86</a:t>
                      </a:r>
                    </a:p>
                  </a:txBody>
                  <a:tcPr/>
                </a:tc>
                <a:tc>
                  <a:txBody>
                    <a:bodyPr/>
                    <a:lstStyle/>
                    <a:p>
                      <a:pPr algn="ctr"/>
                      <a:r>
                        <a:rPr lang="en-AU" dirty="0"/>
                        <a:t>.063</a:t>
                      </a:r>
                    </a:p>
                  </a:txBody>
                  <a:tcPr/>
                </a:tc>
                <a:extLst>
                  <a:ext uri="{0D108BD9-81ED-4DB2-BD59-A6C34878D82A}">
                    <a16:rowId xmlns:a16="http://schemas.microsoft.com/office/drawing/2014/main" val="3363800080"/>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dirty="0"/>
                        <a:t>PE × Treatment 2</a:t>
                      </a:r>
                    </a:p>
                  </a:txBody>
                  <a:tcPr/>
                </a:tc>
                <a:tc>
                  <a:txBody>
                    <a:bodyPr/>
                    <a:lstStyle/>
                    <a:p>
                      <a:pPr algn="ctr"/>
                      <a:r>
                        <a:rPr lang="en-AU" dirty="0"/>
                        <a:t>-1.03(1.45)</a:t>
                      </a:r>
                    </a:p>
                  </a:txBody>
                  <a:tcPr/>
                </a:tc>
                <a:tc>
                  <a:txBody>
                    <a:bodyPr/>
                    <a:lstStyle/>
                    <a:p>
                      <a:pPr algn="ctr"/>
                      <a:r>
                        <a:rPr lang="en-AU" dirty="0"/>
                        <a:t>-0.71</a:t>
                      </a:r>
                    </a:p>
                  </a:txBody>
                  <a:tcPr/>
                </a:tc>
                <a:tc>
                  <a:txBody>
                    <a:bodyPr/>
                    <a:lstStyle/>
                    <a:p>
                      <a:pPr algn="ctr"/>
                      <a:r>
                        <a:rPr lang="en-AU"/>
                        <a:t>.477</a:t>
                      </a:r>
                      <a:endParaRPr lang="en-AU" dirty="0"/>
                    </a:p>
                  </a:txBody>
                  <a:tcPr/>
                </a:tc>
                <a:extLst>
                  <a:ext uri="{0D108BD9-81ED-4DB2-BD59-A6C34878D82A}">
                    <a16:rowId xmlns:a16="http://schemas.microsoft.com/office/drawing/2014/main" val="3111665846"/>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dirty="0"/>
                        <a:t>PE × Treatment 3</a:t>
                      </a:r>
                    </a:p>
                  </a:txBody>
                  <a:tcPr/>
                </a:tc>
                <a:tc>
                  <a:txBody>
                    <a:bodyPr/>
                    <a:lstStyle/>
                    <a:p>
                      <a:pPr algn="ctr"/>
                      <a:r>
                        <a:rPr lang="en-AU" dirty="0"/>
                        <a:t>5.28 (1.47)</a:t>
                      </a:r>
                    </a:p>
                  </a:txBody>
                  <a:tcPr/>
                </a:tc>
                <a:tc>
                  <a:txBody>
                    <a:bodyPr/>
                    <a:lstStyle/>
                    <a:p>
                      <a:pPr algn="ctr"/>
                      <a:r>
                        <a:rPr lang="en-AU" dirty="0"/>
                        <a:t>3.59</a:t>
                      </a:r>
                    </a:p>
                  </a:txBody>
                  <a:tcPr/>
                </a:tc>
                <a:tc>
                  <a:txBody>
                    <a:bodyPr/>
                    <a:lstStyle/>
                    <a:p>
                      <a:pPr algn="ctr"/>
                      <a:r>
                        <a:rPr lang="en-AU" dirty="0">
                          <a:solidFill>
                            <a:srgbClr val="C00000"/>
                          </a:solidFill>
                        </a:rPr>
                        <a:t>&lt; .001</a:t>
                      </a:r>
                    </a:p>
                  </a:txBody>
                  <a:tcPr/>
                </a:tc>
                <a:extLst>
                  <a:ext uri="{0D108BD9-81ED-4DB2-BD59-A6C34878D82A}">
                    <a16:rowId xmlns:a16="http://schemas.microsoft.com/office/drawing/2014/main" val="3416076351"/>
                  </a:ext>
                </a:extLst>
              </a:tr>
              <a:tr h="370840">
                <a:tc>
                  <a:txBody>
                    <a:bodyPr/>
                    <a:lstStyle/>
                    <a:p>
                      <a:pPr marL="0" algn="l" defTabSz="914400" rtl="0" eaLnBrk="1" latinLnBrk="0" hangingPunct="1"/>
                      <a:r>
                        <a:rPr lang="en-AU" sz="1800" b="1" kern="1200" dirty="0">
                          <a:solidFill>
                            <a:schemeClr val="lt1"/>
                          </a:solidFill>
                          <a:latin typeface="+mn-lt"/>
                          <a:ea typeface="+mn-ea"/>
                          <a:cs typeface="+mn-cs"/>
                        </a:rPr>
                        <a:t>Random</a:t>
                      </a:r>
                    </a:p>
                  </a:txBody>
                  <a:tcPr>
                    <a:solidFill>
                      <a:srgbClr val="003A96"/>
                    </a:solidFill>
                  </a:tcPr>
                </a:tc>
                <a:tc>
                  <a:txBody>
                    <a:bodyPr/>
                    <a:lstStyle/>
                    <a:p>
                      <a:pPr marL="0" algn="ctr" defTabSz="914400" rtl="0" eaLnBrk="1" latinLnBrk="0" hangingPunct="1"/>
                      <a:r>
                        <a:rPr lang="en-AU" sz="1800" b="1" kern="1200" dirty="0">
                          <a:solidFill>
                            <a:schemeClr val="lt1"/>
                          </a:solidFill>
                          <a:latin typeface="+mn-lt"/>
                          <a:ea typeface="+mn-ea"/>
                          <a:cs typeface="+mn-cs"/>
                        </a:rPr>
                        <a:t>SD</a:t>
                      </a:r>
                    </a:p>
                  </a:txBody>
                  <a:tcPr>
                    <a:solidFill>
                      <a:srgbClr val="003A96"/>
                    </a:solidFill>
                  </a:tcPr>
                </a:tc>
                <a:tc gridSpan="2">
                  <a:txBody>
                    <a:bodyPr/>
                    <a:lstStyle/>
                    <a:p>
                      <a:pPr marL="0" algn="ctr" defTabSz="914400" rtl="0" eaLnBrk="1" latinLnBrk="0" hangingPunct="1"/>
                      <a:r>
                        <a:rPr lang="en-AU" sz="1800" b="1" kern="1200" dirty="0">
                          <a:solidFill>
                            <a:schemeClr val="lt1"/>
                          </a:solidFill>
                          <a:latin typeface="+mn-lt"/>
                          <a:ea typeface="+mn-ea"/>
                          <a:cs typeface="+mn-cs"/>
                        </a:rPr>
                        <a:t>95% CI</a:t>
                      </a:r>
                    </a:p>
                  </a:txBody>
                  <a:tcPr>
                    <a:solidFill>
                      <a:srgbClr val="003A96"/>
                    </a:solidFill>
                  </a:tcPr>
                </a:tc>
                <a:tc hMerge="1">
                  <a:txBody>
                    <a:bodyPr/>
                    <a:lstStyle/>
                    <a:p>
                      <a:pPr marL="0" algn="ctr" defTabSz="914400" rtl="0" eaLnBrk="1" latinLnBrk="0" hangingPunct="1"/>
                      <a:endParaRPr lang="en-AU" sz="1800" b="1" kern="1200" dirty="0">
                        <a:solidFill>
                          <a:schemeClr val="lt1"/>
                        </a:solidFill>
                        <a:latin typeface="+mn-lt"/>
                        <a:ea typeface="+mn-ea"/>
                        <a:cs typeface="+mn-cs"/>
                      </a:endParaRPr>
                    </a:p>
                  </a:txBody>
                  <a:tcPr>
                    <a:solidFill>
                      <a:srgbClr val="003A96"/>
                    </a:solidFill>
                  </a:tcPr>
                </a:tc>
                <a:extLst>
                  <a:ext uri="{0D108BD9-81ED-4DB2-BD59-A6C34878D82A}">
                    <a16:rowId xmlns:a16="http://schemas.microsoft.com/office/drawing/2014/main" val="2025333498"/>
                  </a:ext>
                </a:extLst>
              </a:tr>
              <a:tr h="0">
                <a:tc>
                  <a:txBody>
                    <a:bodyPr/>
                    <a:lstStyle/>
                    <a:p>
                      <a:pPr algn="r"/>
                      <a:r>
                        <a:rPr lang="en-AU" dirty="0"/>
                        <a:t>Intercept</a:t>
                      </a:r>
                    </a:p>
                  </a:txBody>
                  <a:tcPr/>
                </a:tc>
                <a:tc>
                  <a:txBody>
                    <a:bodyPr/>
                    <a:lstStyle/>
                    <a:p>
                      <a:pPr algn="ctr"/>
                      <a:r>
                        <a:rPr lang="en-AU" dirty="0"/>
                        <a:t>10.38</a:t>
                      </a:r>
                    </a:p>
                  </a:txBody>
                  <a:tcPr/>
                </a:tc>
                <a:tc>
                  <a:txBody>
                    <a:bodyPr/>
                    <a:lstStyle/>
                    <a:p>
                      <a:pPr algn="ctr"/>
                      <a:r>
                        <a:rPr lang="en-AU" dirty="0"/>
                        <a:t>7.63</a:t>
                      </a:r>
                    </a:p>
                  </a:txBody>
                  <a:tcPr/>
                </a:tc>
                <a:tc>
                  <a:txBody>
                    <a:bodyPr/>
                    <a:lstStyle/>
                    <a:p>
                      <a:pPr algn="ctr"/>
                      <a:r>
                        <a:rPr lang="en-AU" dirty="0"/>
                        <a:t>14.14</a:t>
                      </a:r>
                    </a:p>
                  </a:txBody>
                  <a:tcPr/>
                </a:tc>
                <a:extLst>
                  <a:ext uri="{0D108BD9-81ED-4DB2-BD59-A6C34878D82A}">
                    <a16:rowId xmlns:a16="http://schemas.microsoft.com/office/drawing/2014/main" val="3003674583"/>
                  </a:ext>
                </a:extLst>
              </a:tr>
              <a:tr h="0">
                <a:tc>
                  <a:txBody>
                    <a:bodyPr/>
                    <a:lstStyle/>
                    <a:p>
                      <a:pPr algn="r"/>
                      <a:r>
                        <a:rPr lang="en-AU" dirty="0"/>
                        <a:t>Residual</a:t>
                      </a:r>
                    </a:p>
                  </a:txBody>
                  <a:tcPr/>
                </a:tc>
                <a:tc>
                  <a:txBody>
                    <a:bodyPr/>
                    <a:lstStyle/>
                    <a:p>
                      <a:pPr algn="ctr"/>
                      <a:r>
                        <a:rPr lang="en-AU" dirty="0"/>
                        <a:t>77.49</a:t>
                      </a:r>
                    </a:p>
                  </a:txBody>
                  <a:tcPr/>
                </a:tc>
                <a:tc>
                  <a:txBody>
                    <a:bodyPr/>
                    <a:lstStyle/>
                    <a:p>
                      <a:pPr algn="ctr"/>
                      <a:r>
                        <a:rPr lang="en-AU" dirty="0"/>
                        <a:t>76.82</a:t>
                      </a:r>
                    </a:p>
                  </a:txBody>
                  <a:tcPr/>
                </a:tc>
                <a:tc>
                  <a:txBody>
                    <a:bodyPr/>
                    <a:lstStyle/>
                    <a:p>
                      <a:pPr algn="ctr"/>
                      <a:r>
                        <a:rPr lang="en-AU" dirty="0"/>
                        <a:t>78.15</a:t>
                      </a:r>
                    </a:p>
                  </a:txBody>
                  <a:tcPr/>
                </a:tc>
                <a:extLst>
                  <a:ext uri="{0D108BD9-81ED-4DB2-BD59-A6C34878D82A}">
                    <a16:rowId xmlns:a16="http://schemas.microsoft.com/office/drawing/2014/main" val="4042410212"/>
                  </a:ext>
                </a:extLst>
              </a:tr>
            </a:tbl>
          </a:graphicData>
        </a:graphic>
      </p:graphicFrame>
    </p:spTree>
    <p:extLst>
      <p:ext uri="{BB962C8B-B14F-4D97-AF65-F5344CB8AC3E}">
        <p14:creationId xmlns:p14="http://schemas.microsoft.com/office/powerpoint/2010/main" val="93813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E9A9-5F5C-E538-8B12-41695B2FD65F}"/>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7D293E7-A1F9-DB23-B399-4AF1F5FA9C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F7D293E7-A1F9-DB23-B399-4AF1F5FA9C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E88302EB-C457-1AFA-BE59-E5A53FFD6312}"/>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5" name="Text Placeholder 4">
            <a:extLst>
              <a:ext uri="{FF2B5EF4-FFF2-40B4-BE49-F238E27FC236}">
                <a16:creationId xmlns:a16="http://schemas.microsoft.com/office/drawing/2014/main" id="{2910A920-63F5-1D4F-83A9-7F02F7B5F018}"/>
              </a:ext>
            </a:extLst>
          </p:cNvPr>
          <p:cNvSpPr>
            <a:spLocks noGrp="1"/>
          </p:cNvSpPr>
          <p:nvPr>
            <p:ph type="body" idx="1"/>
          </p:nvPr>
        </p:nvSpPr>
        <p:spPr/>
        <p:txBody>
          <a:bodyPr/>
          <a:lstStyle/>
          <a:p>
            <a:r>
              <a:rPr lang="en-US" sz="2400" dirty="0">
                <a:solidFill>
                  <a:srgbClr val="003A96"/>
                </a:solidFill>
              </a:rPr>
              <a:t>Datapoints Within a Trial</a:t>
            </a:r>
          </a:p>
        </p:txBody>
      </p:sp>
      <p:sp>
        <p:nvSpPr>
          <p:cNvPr id="2" name="Title 1">
            <a:extLst>
              <a:ext uri="{FF2B5EF4-FFF2-40B4-BE49-F238E27FC236}">
                <a16:creationId xmlns:a16="http://schemas.microsoft.com/office/drawing/2014/main" id="{DFD52442-3BBD-5CAF-D6FE-C51C5308F9DC}"/>
              </a:ext>
            </a:extLst>
          </p:cNvPr>
          <p:cNvSpPr>
            <a:spLocks noGrp="1"/>
          </p:cNvSpPr>
          <p:nvPr>
            <p:ph type="title"/>
          </p:nvPr>
        </p:nvSpPr>
        <p:spPr/>
        <p:txBody>
          <a:bodyPr/>
          <a:lstStyle/>
          <a:p>
            <a:r>
              <a:rPr lang="en-US" dirty="0">
                <a:solidFill>
                  <a:srgbClr val="003A96"/>
                </a:solidFill>
              </a:rPr>
              <a:t>Relationship between RewP and Prediction Error</a:t>
            </a:r>
            <a:endParaRPr lang="en-US" dirty="0"/>
          </a:p>
        </p:txBody>
      </p:sp>
      <p:sp>
        <p:nvSpPr>
          <p:cNvPr id="8" name="Footer Placeholder 7">
            <a:extLst>
              <a:ext uri="{FF2B5EF4-FFF2-40B4-BE49-F238E27FC236}">
                <a16:creationId xmlns:a16="http://schemas.microsoft.com/office/drawing/2014/main" id="{2A35AC42-F551-860D-3FCB-EE2976396CF1}"/>
              </a:ext>
            </a:extLst>
          </p:cNvPr>
          <p:cNvSpPr>
            <a:spLocks noGrp="1"/>
          </p:cNvSpPr>
          <p:nvPr>
            <p:ph type="ftr" sz="quarter" idx="10"/>
          </p:nvPr>
        </p:nvSpPr>
        <p:spPr/>
        <p:txBody>
          <a:bodyPr/>
          <a:lstStyle/>
          <a:p>
            <a:r>
              <a:rPr lang="en-US" dirty="0"/>
              <a:t>Center for Depression, Anxiety, and Stress Research   |   Confidential—do not copy or distribute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426FA49-B43E-08C3-05D4-7EFB0415359E}"/>
                  </a:ext>
                </a:extLst>
              </p:cNvPr>
              <p:cNvSpPr txBox="1"/>
              <p:nvPr/>
            </p:nvSpPr>
            <p:spPr>
              <a:xfrm>
                <a:off x="2304222" y="2024375"/>
                <a:ext cx="7278756" cy="355481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2800" i="1" smtClean="0">
                          <a:solidFill>
                            <a:schemeClr val="tx1"/>
                          </a:solidFill>
                          <a:latin typeface="Cambria Math" panose="02040503050406030204" pitchFamily="18" charset="0"/>
                        </a:rPr>
                        <m:t>𝐸</m:t>
                      </m:r>
                      <m:d>
                        <m:dPr>
                          <m:ctrlPr>
                            <a:rPr lang="en-AU" sz="2800" i="1">
                              <a:solidFill>
                                <a:schemeClr val="tx1"/>
                              </a:solidFill>
                              <a:latin typeface="Cambria Math" panose="02040503050406030204" pitchFamily="18" charset="0"/>
                            </a:rPr>
                          </m:ctrlPr>
                        </m:dPr>
                        <m:e>
                          <m:sSub>
                            <m:sSubPr>
                              <m:ctrlPr>
                                <a:rPr lang="en-AU" sz="2800" i="1">
                                  <a:solidFill>
                                    <a:schemeClr val="tx1"/>
                                  </a:solidFill>
                                  <a:latin typeface="Cambria Math" panose="02040503050406030204" pitchFamily="18" charset="0"/>
                                </a:rPr>
                              </m:ctrlPr>
                            </m:sSubPr>
                            <m:e>
                              <m:r>
                                <a:rPr lang="en-AU" sz="2800" i="1">
                                  <a:solidFill>
                                    <a:schemeClr val="tx1"/>
                                  </a:solidFill>
                                  <a:latin typeface="Cambria Math" panose="02040503050406030204" pitchFamily="18" charset="0"/>
                                </a:rPr>
                                <m:t>𝑉𝑜𝑙𝑡𝑎𝑔𝑒</m:t>
                              </m:r>
                            </m:e>
                            <m:sub>
                              <m:r>
                                <a:rPr lang="en-AU" sz="2800" b="0" i="1" smtClean="0">
                                  <a:solidFill>
                                    <a:schemeClr val="tx1"/>
                                  </a:solidFill>
                                  <a:latin typeface="Cambria Math" panose="02040503050406030204" pitchFamily="18" charset="0"/>
                                </a:rPr>
                                <m:t>𝑖</m:t>
                              </m:r>
                              <m:r>
                                <a:rPr lang="en-AU" sz="2800" i="1">
                                  <a:solidFill>
                                    <a:schemeClr val="tx1"/>
                                  </a:solidFill>
                                  <a:latin typeface="Cambria Math" panose="02040503050406030204" pitchFamily="18" charset="0"/>
                                </a:rPr>
                                <m:t>𝑑𝑡</m:t>
                              </m:r>
                            </m:sub>
                          </m:sSub>
                        </m:e>
                      </m:d>
                      <m:r>
                        <a:rPr lang="en-AU" sz="2800" i="0">
                          <a:solidFill>
                            <a:schemeClr val="tx1"/>
                          </a:solidFill>
                          <a:latin typeface="Cambria Math" panose="02040503050406030204" pitchFamily="18" charset="0"/>
                        </a:rPr>
                        <m:t>= </m:t>
                      </m:r>
                      <m:sSub>
                        <m:sSubPr>
                          <m:ctrlPr>
                            <a:rPr lang="en-AU" sz="2800" i="1">
                              <a:solidFill>
                                <a:schemeClr val="tx1"/>
                              </a:solidFill>
                              <a:latin typeface="Cambria Math" panose="02040503050406030204" pitchFamily="18" charset="0"/>
                            </a:rPr>
                          </m:ctrlPr>
                        </m:sSubPr>
                        <m:e>
                          <m:r>
                            <a:rPr lang="en-AU" sz="2800" i="1">
                              <a:solidFill>
                                <a:schemeClr val="tx1"/>
                              </a:solidFill>
                              <a:latin typeface="Cambria Math" panose="02040503050406030204" pitchFamily="18" charset="0"/>
                            </a:rPr>
                            <m:t>𝛽</m:t>
                          </m:r>
                        </m:e>
                        <m:sub>
                          <m:r>
                            <a:rPr lang="en-AU" sz="2800" i="0">
                              <a:solidFill>
                                <a:schemeClr val="tx1"/>
                              </a:solidFill>
                              <a:latin typeface="Cambria Math" panose="02040503050406030204" pitchFamily="18" charset="0"/>
                            </a:rPr>
                            <m:t>0</m:t>
                          </m:r>
                        </m:sub>
                      </m:sSub>
                      <m:r>
                        <a:rPr lang="en-AU" sz="2800" i="0">
                          <a:solidFill>
                            <a:schemeClr val="tx1"/>
                          </a:solidFill>
                          <a:latin typeface="Cambria Math" panose="02040503050406030204" pitchFamily="18" charset="0"/>
                        </a:rPr>
                        <m:t>+ </m:t>
                      </m:r>
                      <m:sSub>
                        <m:sSubPr>
                          <m:ctrlPr>
                            <a:rPr lang="en-AU" sz="2800" i="1">
                              <a:solidFill>
                                <a:schemeClr val="tx1"/>
                              </a:solidFill>
                              <a:latin typeface="Cambria Math" panose="02040503050406030204" pitchFamily="18" charset="0"/>
                            </a:rPr>
                          </m:ctrlPr>
                        </m:sSubPr>
                        <m:e>
                          <m:r>
                            <a:rPr lang="en-AU" sz="2800" i="1">
                              <a:solidFill>
                                <a:schemeClr val="tx1"/>
                              </a:solidFill>
                              <a:latin typeface="Cambria Math" panose="02040503050406030204" pitchFamily="18" charset="0"/>
                            </a:rPr>
                            <m:t>𝛽</m:t>
                          </m:r>
                        </m:e>
                        <m:sub>
                          <m:r>
                            <a:rPr lang="en-AU" sz="2800" i="0">
                              <a:solidFill>
                                <a:schemeClr val="tx1"/>
                              </a:solidFill>
                              <a:latin typeface="Cambria Math" panose="02040503050406030204" pitchFamily="18" charset="0"/>
                            </a:rPr>
                            <m:t>1</m:t>
                          </m:r>
                        </m:sub>
                      </m:sSub>
                      <m:sSub>
                        <m:sSubPr>
                          <m:ctrlPr>
                            <a:rPr lang="en-AU" sz="2800" i="1">
                              <a:solidFill>
                                <a:schemeClr val="tx1"/>
                              </a:solidFill>
                              <a:latin typeface="Cambria Math" panose="02040503050406030204" pitchFamily="18" charset="0"/>
                            </a:rPr>
                          </m:ctrlPr>
                        </m:sSubPr>
                        <m:e>
                          <m:r>
                            <a:rPr lang="en-AU" sz="2800" i="1">
                              <a:solidFill>
                                <a:schemeClr val="tx1"/>
                              </a:solidFill>
                              <a:latin typeface="Cambria Math" panose="02040503050406030204" pitchFamily="18" charset="0"/>
                            </a:rPr>
                            <m:t>𝑃𝐸</m:t>
                          </m:r>
                        </m:e>
                        <m:sub>
                          <m:r>
                            <a:rPr lang="en-AU" sz="2800" i="1">
                              <a:solidFill>
                                <a:schemeClr val="tx1"/>
                              </a:solidFill>
                              <a:latin typeface="Cambria Math" panose="02040503050406030204" pitchFamily="18" charset="0"/>
                            </a:rPr>
                            <m:t>𝑡</m:t>
                          </m:r>
                        </m:sub>
                      </m:sSub>
                    </m:oMath>
                  </m:oMathPara>
                </a14:m>
                <a:endParaRPr lang="en-AU" sz="2800" dirty="0">
                  <a:solidFill>
                    <a:schemeClr val="tx1"/>
                  </a:solidFill>
                </a:endParaRPr>
              </a:p>
              <a:p>
                <a:endParaRPr lang="en-AU" sz="2400" dirty="0">
                  <a:solidFill>
                    <a:schemeClr val="tx1"/>
                  </a:solidFill>
                </a:endParaRPr>
              </a:p>
              <a:p>
                <a:r>
                  <a:rPr lang="en-AU" sz="2400" dirty="0">
                    <a:solidFill>
                      <a:schemeClr val="tx1"/>
                    </a:solidFill>
                  </a:rPr>
                  <a:t>Where:</a:t>
                </a:r>
              </a:p>
              <a:p>
                <a:pPr marL="342900" indent="-342900" algn="just">
                  <a:buFont typeface="Arial" panose="020B0604020202020204" pitchFamily="34" charset="0"/>
                  <a:buChar char="•"/>
                </a:pPr>
                <a:r>
                  <a:rPr lang="en-US" sz="2400" i="1" dirty="0">
                    <a:solidFill>
                      <a:schemeClr val="tx1"/>
                    </a:solidFill>
                  </a:rPr>
                  <a:t>E</a:t>
                </a:r>
                <a:r>
                  <a:rPr lang="en-US" sz="2400" dirty="0">
                    <a:solidFill>
                      <a:schemeClr val="tx1"/>
                    </a:solidFill>
                  </a:rPr>
                  <a:t>(</a:t>
                </a:r>
                <a:r>
                  <a:rPr lang="en-US" sz="2400" i="1" dirty="0">
                    <a:solidFill>
                      <a:schemeClr val="tx1"/>
                    </a:solidFill>
                  </a:rPr>
                  <a:t>Voltage</a:t>
                </a:r>
                <a:r>
                  <a:rPr lang="en-US" sz="2400" i="1" baseline="-25000" dirty="0">
                    <a:solidFill>
                      <a:schemeClr val="tx1"/>
                    </a:solidFill>
                  </a:rPr>
                  <a:t>dt</a:t>
                </a:r>
                <a:r>
                  <a:rPr lang="en-US" sz="2400" dirty="0">
                    <a:solidFill>
                      <a:schemeClr val="tx1"/>
                    </a:solidFill>
                  </a:rPr>
                  <a:t>) = ERP/LFP amplitude of individual, </a:t>
                </a:r>
                <a:r>
                  <a:rPr lang="en-US" sz="2400" i="1" dirty="0">
                    <a:solidFill>
                      <a:schemeClr val="tx1"/>
                    </a:solidFill>
                  </a:rPr>
                  <a:t>i</a:t>
                </a:r>
                <a:r>
                  <a:rPr lang="en-US" sz="2400" dirty="0">
                    <a:solidFill>
                      <a:schemeClr val="tx1"/>
                    </a:solidFill>
                  </a:rPr>
                  <a:t>, at each data point, </a:t>
                </a:r>
                <a:r>
                  <a:rPr lang="en-US" sz="2400" i="1" dirty="0">
                    <a:solidFill>
                      <a:schemeClr val="tx1"/>
                    </a:solidFill>
                  </a:rPr>
                  <a:t>d</a:t>
                </a:r>
                <a:r>
                  <a:rPr lang="en-US" sz="2400" dirty="0">
                    <a:solidFill>
                      <a:schemeClr val="tx1"/>
                    </a:solidFill>
                  </a:rPr>
                  <a:t>, within a given trial, </a:t>
                </a:r>
                <a:r>
                  <a:rPr lang="en-US" sz="2400" i="1" dirty="0">
                    <a:solidFill>
                      <a:schemeClr val="tx1"/>
                    </a:solidFill>
                  </a:rPr>
                  <a:t>t</a:t>
                </a:r>
                <a:r>
                  <a:rPr lang="en-US" sz="2400" dirty="0"/>
                  <a:t>.</a:t>
                </a:r>
                <a:endParaRPr lang="en-US" sz="2400" dirty="0">
                  <a:solidFill>
                    <a:schemeClr val="tx1"/>
                  </a:solidFill>
                </a:endParaRPr>
              </a:p>
              <a:p>
                <a:pPr marL="342900" indent="-342900" algn="just">
                  <a:buFont typeface="Arial" panose="020B0604020202020204" pitchFamily="34" charset="0"/>
                  <a:buChar char="•"/>
                </a:pPr>
                <a:r>
                  <a:rPr lang="en-US" sz="2400" dirty="0">
                    <a:solidFill>
                      <a:schemeClr val="tx1"/>
                    </a:solidFill>
                  </a:rPr>
                  <a:t>PE</a:t>
                </a:r>
                <a:r>
                  <a:rPr lang="en-US" sz="2400" i="1" baseline="-25000" dirty="0">
                    <a:solidFill>
                      <a:schemeClr val="tx1"/>
                    </a:solidFill>
                  </a:rPr>
                  <a:t>t</a:t>
                </a:r>
                <a:r>
                  <a:rPr lang="en-US" sz="2400" dirty="0">
                    <a:solidFill>
                      <a:schemeClr val="tx1"/>
                    </a:solidFill>
                  </a:rPr>
                  <a:t> is the signed PE value on that given trial.</a:t>
                </a:r>
              </a:p>
              <a:p>
                <a:pPr algn="just">
                  <a:spcAft>
                    <a:spcPts val="600"/>
                  </a:spcAft>
                </a:pPr>
                <a:endParaRPr lang="en-US" sz="2400" dirty="0">
                  <a:solidFill>
                    <a:schemeClr val="tx1"/>
                  </a:solidFill>
                </a:endParaRPr>
              </a:p>
              <a:p>
                <a:pPr algn="just">
                  <a:spcAft>
                    <a:spcPts val="600"/>
                  </a:spcAft>
                </a:pPr>
                <a:r>
                  <a:rPr lang="en-US" sz="2400" i="1" u="sng" dirty="0"/>
                  <a:t>Again, y</a:t>
                </a:r>
                <a:r>
                  <a:rPr lang="en-US" sz="2400" i="1" u="sng" dirty="0">
                    <a:solidFill>
                      <a:schemeClr val="tx1"/>
                    </a:solidFill>
                  </a:rPr>
                  <a:t>ou can look at components of the PE (i.e., Outcome and Expected Value).</a:t>
                </a:r>
              </a:p>
            </p:txBody>
          </p:sp>
        </mc:Choice>
        <mc:Fallback xmlns="">
          <p:sp>
            <p:nvSpPr>
              <p:cNvPr id="11" name="TextBox 10">
                <a:extLst>
                  <a:ext uri="{FF2B5EF4-FFF2-40B4-BE49-F238E27FC236}">
                    <a16:creationId xmlns:a16="http://schemas.microsoft.com/office/drawing/2014/main" id="{E426FA49-B43E-08C3-05D4-7EFB0415359E}"/>
                  </a:ext>
                </a:extLst>
              </p:cNvPr>
              <p:cNvSpPr txBox="1">
                <a:spLocks noRot="1" noChangeAspect="1" noMove="1" noResize="1" noEditPoints="1" noAdjustHandles="1" noChangeArrowheads="1" noChangeShapeType="1" noTextEdit="1"/>
              </p:cNvSpPr>
              <p:nvPr/>
            </p:nvSpPr>
            <p:spPr>
              <a:xfrm>
                <a:off x="2304222" y="2024375"/>
                <a:ext cx="7278756" cy="3554819"/>
              </a:xfrm>
              <a:prstGeom prst="rect">
                <a:avLst/>
              </a:prstGeom>
              <a:blipFill>
                <a:blip r:embed="rId7"/>
                <a:stretch>
                  <a:fillRect l="-1340" r="-1256" b="-2916"/>
                </a:stretch>
              </a:blipFill>
            </p:spPr>
            <p:txBody>
              <a:bodyPr/>
              <a:lstStyle/>
              <a:p>
                <a:r>
                  <a:rPr lang="en-AU">
                    <a:noFill/>
                  </a:rPr>
                  <a:t> </a:t>
                </a:r>
              </a:p>
            </p:txBody>
          </p:sp>
        </mc:Fallback>
      </mc:AlternateContent>
    </p:spTree>
    <p:extLst>
      <p:ext uri="{BB962C8B-B14F-4D97-AF65-F5344CB8AC3E}">
        <p14:creationId xmlns:p14="http://schemas.microsoft.com/office/powerpoint/2010/main" val="343998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CE3DE-C754-AD5E-6E51-9E8A9383FF76}"/>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373B30C-3519-6495-F515-2587315FDF4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373B30C-3519-6495-F515-2587315FDF4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8B7EFE22-4052-DBE6-6064-30D53F679FD4}"/>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6F42439F-0D00-D727-386A-271E1DF11EFD}"/>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Relationship between RewP and Prediction Error</a:t>
            </a:r>
            <a:endParaRPr lang="en-US" dirty="0"/>
          </a:p>
        </p:txBody>
      </p:sp>
      <p:sp>
        <p:nvSpPr>
          <p:cNvPr id="3" name="Footer Placeholder 2">
            <a:extLst>
              <a:ext uri="{FF2B5EF4-FFF2-40B4-BE49-F238E27FC236}">
                <a16:creationId xmlns:a16="http://schemas.microsoft.com/office/drawing/2014/main" id="{E46A6A62-B6BE-F322-D6C6-CEC49EE17F0B}"/>
              </a:ext>
            </a:extLst>
          </p:cNvPr>
          <p:cNvSpPr>
            <a:spLocks noGrp="1"/>
          </p:cNvSpPr>
          <p:nvPr>
            <p:ph type="ftr" sz="quarter" idx="3"/>
          </p:nvPr>
        </p:nvSpPr>
        <p:spPr/>
        <p:txBody>
          <a:bodyPr/>
          <a:lstStyle/>
          <a:p>
            <a:r>
              <a:rPr lang="en-US"/>
              <a:t>Center for Depression, Anxiety, and Stress Research   |   Confidential—do not copy or distribute</a:t>
            </a:r>
          </a:p>
        </p:txBody>
      </p:sp>
      <p:pic>
        <p:nvPicPr>
          <p:cNvPr id="5" name="Graphic 4">
            <a:extLst>
              <a:ext uri="{FF2B5EF4-FFF2-40B4-BE49-F238E27FC236}">
                <a16:creationId xmlns:a16="http://schemas.microsoft.com/office/drawing/2014/main" id="{F45E7AD7-73BF-70F1-4885-54839EDE5D85}"/>
              </a:ext>
            </a:extLst>
          </p:cNvPr>
          <p:cNvPicPr>
            <a:picLocks noChangeAspect="1"/>
          </p:cNvPicPr>
          <p:nvPr/>
        </p:nvPicPr>
        <p:blipFill>
          <a:blip r:embed="rId7">
            <a:extLst>
              <a:ext uri="{96DAC541-7B7A-43D3-8B79-37D633B846F1}">
                <asvg:svgBlip xmlns:asvg="http://schemas.microsoft.com/office/drawing/2016/SVG/main" r:embed="rId8"/>
              </a:ext>
            </a:extLst>
          </a:blip>
          <a:srcRect l="18" r="49982"/>
          <a:stretch>
            <a:fillRect/>
          </a:stretch>
        </p:blipFill>
        <p:spPr>
          <a:xfrm>
            <a:off x="422547" y="2305391"/>
            <a:ext cx="5673453" cy="3816537"/>
          </a:xfrm>
          <a:prstGeom prst="rect">
            <a:avLst/>
          </a:prstGeom>
        </p:spPr>
      </p:pic>
      <p:sp>
        <p:nvSpPr>
          <p:cNvPr id="10" name="Text Placeholder 4">
            <a:extLst>
              <a:ext uri="{FF2B5EF4-FFF2-40B4-BE49-F238E27FC236}">
                <a16:creationId xmlns:a16="http://schemas.microsoft.com/office/drawing/2014/main" id="{06A382A0-EF96-018C-290F-D3F4B495B646}"/>
              </a:ext>
            </a:extLst>
          </p:cNvPr>
          <p:cNvSpPr txBox="1">
            <a:spLocks/>
          </p:cNvSpPr>
          <p:nvPr/>
        </p:nvSpPr>
        <p:spPr>
          <a:xfrm>
            <a:off x="2676526" y="1870024"/>
            <a:ext cx="1143000" cy="31077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Humans</a:t>
            </a:r>
          </a:p>
        </p:txBody>
      </p:sp>
      <p:sp>
        <p:nvSpPr>
          <p:cNvPr id="11" name="Text Placeholder 4">
            <a:extLst>
              <a:ext uri="{FF2B5EF4-FFF2-40B4-BE49-F238E27FC236}">
                <a16:creationId xmlns:a16="http://schemas.microsoft.com/office/drawing/2014/main" id="{95671362-AFED-4642-A73E-FACE22353C6E}"/>
              </a:ext>
            </a:extLst>
          </p:cNvPr>
          <p:cNvSpPr txBox="1">
            <a:spLocks/>
          </p:cNvSpPr>
          <p:nvPr/>
        </p:nvSpPr>
        <p:spPr>
          <a:xfrm>
            <a:off x="8372474" y="1854098"/>
            <a:ext cx="1143000" cy="31077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Rodents</a:t>
            </a:r>
          </a:p>
        </p:txBody>
      </p:sp>
      <p:sp>
        <p:nvSpPr>
          <p:cNvPr id="12" name="Text Placeholder 4">
            <a:extLst>
              <a:ext uri="{FF2B5EF4-FFF2-40B4-BE49-F238E27FC236}">
                <a16:creationId xmlns:a16="http://schemas.microsoft.com/office/drawing/2014/main" id="{3B1331BA-C1B1-F108-7061-DC8B6FBD51E1}"/>
              </a:ext>
            </a:extLst>
          </p:cNvPr>
          <p:cNvSpPr txBox="1">
            <a:spLocks/>
          </p:cNvSpPr>
          <p:nvPr/>
        </p:nvSpPr>
        <p:spPr>
          <a:xfrm>
            <a:off x="342900" y="1434657"/>
            <a:ext cx="5184648" cy="31077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003A96"/>
                </a:solidFill>
              </a:rPr>
              <a:t>Datapoints Within a Trial</a:t>
            </a:r>
          </a:p>
        </p:txBody>
      </p:sp>
      <p:pic>
        <p:nvPicPr>
          <p:cNvPr id="17" name="Graphic 16">
            <a:extLst>
              <a:ext uri="{FF2B5EF4-FFF2-40B4-BE49-F238E27FC236}">
                <a16:creationId xmlns:a16="http://schemas.microsoft.com/office/drawing/2014/main" id="{E6B15C64-F16E-147B-A3B0-A2B76CC749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95700" y="2262010"/>
            <a:ext cx="4800600" cy="333375"/>
          </a:xfrm>
          <a:prstGeom prst="rect">
            <a:avLst/>
          </a:prstGeom>
        </p:spPr>
      </p:pic>
      <p:pic>
        <p:nvPicPr>
          <p:cNvPr id="18" name="Graphic 17">
            <a:extLst>
              <a:ext uri="{FF2B5EF4-FFF2-40B4-BE49-F238E27FC236}">
                <a16:creationId xmlns:a16="http://schemas.microsoft.com/office/drawing/2014/main" id="{E3D53080-BF77-92C6-B113-C89D93D41409}"/>
              </a:ext>
            </a:extLst>
          </p:cNvPr>
          <p:cNvPicPr>
            <a:picLocks noChangeAspect="1"/>
          </p:cNvPicPr>
          <p:nvPr/>
        </p:nvPicPr>
        <p:blipFill>
          <a:blip r:embed="rId7">
            <a:extLst>
              <a:ext uri="{96DAC541-7B7A-43D3-8B79-37D633B846F1}">
                <asvg:svgBlip xmlns:asvg="http://schemas.microsoft.com/office/drawing/2016/SVG/main" r:embed="rId8"/>
              </a:ext>
            </a:extLst>
          </a:blip>
          <a:srcRect l="50755"/>
          <a:stretch>
            <a:fillRect/>
          </a:stretch>
        </p:blipFill>
        <p:spPr>
          <a:xfrm>
            <a:off x="6181725" y="2305391"/>
            <a:ext cx="5587728" cy="3816537"/>
          </a:xfrm>
          <a:prstGeom prst="rect">
            <a:avLst/>
          </a:prstGeom>
        </p:spPr>
      </p:pic>
    </p:spTree>
    <p:extLst>
      <p:ext uri="{BB962C8B-B14F-4D97-AF65-F5344CB8AC3E}">
        <p14:creationId xmlns:p14="http://schemas.microsoft.com/office/powerpoint/2010/main" val="340253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9" presetClass="emph" presetSubtype="0" nodeType="withEffect">
                                  <p:stCondLst>
                                    <p:cond delay="0"/>
                                  </p:stCondLst>
                                  <p:childTnLst>
                                    <p:set>
                                      <p:cBhvr>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grpId="0" nodeType="withEffect">
                                  <p:stCondLst>
                                    <p:cond delay="0"/>
                                  </p:stCondLst>
                                  <p:childTnLst>
                                    <p:set>
                                      <p:cBhvr>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14F7C-72A4-4663-9144-ED79359715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E8F89-21F7-6A3F-29D0-BBD7CF88C648}"/>
              </a:ext>
            </a:extLst>
          </p:cNvPr>
          <p:cNvSpPr>
            <a:spLocks noGrp="1"/>
          </p:cNvSpPr>
          <p:nvPr>
            <p:ph type="title"/>
          </p:nvPr>
        </p:nvSpPr>
        <p:spPr/>
        <p:txBody>
          <a:bodyPr/>
          <a:lstStyle/>
          <a:p>
            <a:r>
              <a:rPr lang="en-US" dirty="0">
                <a:solidFill>
                  <a:srgbClr val="003A96"/>
                </a:solidFill>
              </a:rPr>
              <a:t>The relationship between initial neural response to reward (i.e., the RewP) and prediction error is conserved across species</a:t>
            </a:r>
          </a:p>
        </p:txBody>
      </p:sp>
    </p:spTree>
    <p:extLst>
      <p:ext uri="{BB962C8B-B14F-4D97-AF65-F5344CB8AC3E}">
        <p14:creationId xmlns:p14="http://schemas.microsoft.com/office/powerpoint/2010/main" val="2445942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83FA0-D32B-30F0-EF9F-4595E8BC5D41}"/>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9C177BC-E687-13FD-EDF4-95F6983E0F17}"/>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09C177BC-E687-13FD-EDF4-95F6983E0F17}"/>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7D5DE2A-AC96-DECE-303A-48448338251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3A352625-96FE-6A36-C59E-E6928E56A36D}"/>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Choice Behavior and Neural Response</a:t>
            </a:r>
            <a:endParaRPr lang="en-US" dirty="0"/>
          </a:p>
        </p:txBody>
      </p:sp>
      <p:sp>
        <p:nvSpPr>
          <p:cNvPr id="19" name="Content Placeholder 2">
            <a:extLst>
              <a:ext uri="{FF2B5EF4-FFF2-40B4-BE49-F238E27FC236}">
                <a16:creationId xmlns:a16="http://schemas.microsoft.com/office/drawing/2014/main" id="{EF736181-687B-745A-5C11-E8D751EB4160}"/>
              </a:ext>
            </a:extLst>
          </p:cNvPr>
          <p:cNvSpPr txBox="1">
            <a:spLocks/>
          </p:cNvSpPr>
          <p:nvPr/>
        </p:nvSpPr>
        <p:spPr>
          <a:xfrm>
            <a:off x="350520" y="1427530"/>
            <a:ext cx="11193780" cy="402336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003A96"/>
                </a:solidFill>
              </a:rPr>
              <a:t>Previous trial informing current choice</a:t>
            </a:r>
          </a:p>
        </p:txBody>
      </p:sp>
      <p:sp>
        <p:nvSpPr>
          <p:cNvPr id="3" name="Footer Placeholder 2">
            <a:extLst>
              <a:ext uri="{FF2B5EF4-FFF2-40B4-BE49-F238E27FC236}">
                <a16:creationId xmlns:a16="http://schemas.microsoft.com/office/drawing/2014/main" id="{327B683A-E335-063E-A9DF-F9AC986D862E}"/>
              </a:ext>
            </a:extLst>
          </p:cNvPr>
          <p:cNvSpPr>
            <a:spLocks noGrp="1"/>
          </p:cNvSpPr>
          <p:nvPr>
            <p:ph type="ftr" sz="quarter" idx="3"/>
          </p:nvPr>
        </p:nvSpPr>
        <p:spPr/>
        <p:txBody>
          <a:bodyPr/>
          <a:lstStyle/>
          <a:p>
            <a:r>
              <a:rPr lang="en-US" dirty="0"/>
              <a:t>Center for Depression, Anxiety, and Stress Research   |   Confidential—do not copy or distribute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C8FF761-DD27-E488-6E92-405F30BDF0C4}"/>
                  </a:ext>
                </a:extLst>
              </p:cNvPr>
              <p:cNvSpPr txBox="1"/>
              <p:nvPr/>
            </p:nvSpPr>
            <p:spPr>
              <a:xfrm>
                <a:off x="956964" y="2028691"/>
                <a:ext cx="9980892" cy="4186146"/>
              </a:xfrm>
              <a:prstGeom prst="rect">
                <a:avLst/>
              </a:prstGeom>
              <a:noFill/>
            </p:spPr>
            <p:txBody>
              <a:bodyPr wrap="square">
                <a:spAutoFit/>
              </a:bodyPr>
              <a:lstStyle/>
              <a:p>
                <a:pPr algn="ctr"/>
                <a14:m>
                  <m:oMath xmlns:m="http://schemas.openxmlformats.org/officeDocument/2006/math">
                    <m:r>
                      <a:rPr lang="en-AU" sz="2600" b="0" i="1" smtClean="0">
                        <a:solidFill>
                          <a:schemeClr val="tx1"/>
                        </a:solidFill>
                        <a:latin typeface="Cambria Math" panose="02040503050406030204" pitchFamily="18" charset="0"/>
                        <a:ea typeface="Cambria Math" panose="02040503050406030204" pitchFamily="18" charset="0"/>
                      </a:rPr>
                      <m:t>𝑙𝑜𝑔𝑖𝑡</m:t>
                    </m:r>
                    <m:d>
                      <m:dPr>
                        <m:ctrlPr>
                          <a:rPr lang="en-AU" sz="2600" i="1">
                            <a:solidFill>
                              <a:schemeClr val="tx1"/>
                            </a:solidFill>
                            <a:latin typeface="Cambria Math" panose="02040503050406030204" pitchFamily="18" charset="0"/>
                            <a:ea typeface="Cambria Math" panose="02040503050406030204" pitchFamily="18" charset="0"/>
                          </a:rPr>
                        </m:ctrlPr>
                      </m:dPr>
                      <m:e>
                        <m:r>
                          <a:rPr lang="en-AU" sz="2600" b="0" i="1" smtClean="0">
                            <a:solidFill>
                              <a:schemeClr val="tx1"/>
                            </a:solidFill>
                            <a:latin typeface="Cambria Math" panose="02040503050406030204" pitchFamily="18" charset="0"/>
                            <a:ea typeface="Cambria Math" panose="02040503050406030204" pitchFamily="18" charset="0"/>
                          </a:rPr>
                          <m:t>𝑇𝑎𝑟𝑔𝑒𝑡</m:t>
                        </m:r>
                      </m:e>
                    </m:d>
                    <m:r>
                      <a:rPr lang="en-AU" sz="2600" i="0">
                        <a:solidFill>
                          <a:schemeClr val="tx1"/>
                        </a:solidFill>
                        <a:latin typeface="Cambria Math" panose="02040503050406030204" pitchFamily="18" charset="0"/>
                        <a:ea typeface="Cambria Math" panose="02040503050406030204" pitchFamily="18" charset="0"/>
                      </a:rPr>
                      <m:t>= </m:t>
                    </m:r>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i="0">
                            <a:solidFill>
                              <a:schemeClr val="tx1"/>
                            </a:solidFill>
                            <a:latin typeface="Cambria Math" panose="02040503050406030204" pitchFamily="18" charset="0"/>
                            <a:ea typeface="Cambria Math" panose="02040503050406030204" pitchFamily="18" charset="0"/>
                          </a:rPr>
                          <m:t>0</m:t>
                        </m:r>
                      </m:sub>
                    </m:sSub>
                    <m:r>
                      <a:rPr lang="en-AU" sz="2600" i="0">
                        <a:solidFill>
                          <a:schemeClr val="tx1"/>
                        </a:solidFill>
                        <a:latin typeface="Cambria Math" panose="02040503050406030204" pitchFamily="18" charset="0"/>
                        <a:ea typeface="Cambria Math" panose="02040503050406030204" pitchFamily="18" charset="0"/>
                      </a:rPr>
                      <m:t>+ </m:t>
                    </m:r>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i="0">
                            <a:solidFill>
                              <a:schemeClr val="tx1"/>
                            </a:solidFill>
                            <a:latin typeface="Cambria Math" panose="02040503050406030204" pitchFamily="18" charset="0"/>
                            <a:ea typeface="Cambria Math" panose="02040503050406030204" pitchFamily="18" charset="0"/>
                          </a:rPr>
                          <m:t>1</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𝑅𝑒𝑤𝑃</m:t>
                        </m:r>
                      </m:e>
                      <m:sub>
                        <m:r>
                          <a:rPr lang="en-AU" sz="2600" b="0" i="1" smtClean="0">
                            <a:solidFill>
                              <a:schemeClr val="tx1"/>
                            </a:solidFill>
                            <a:latin typeface="Cambria Math" panose="02040503050406030204" pitchFamily="18" charset="0"/>
                            <a:ea typeface="Cambria Math" panose="02040503050406030204" pitchFamily="18" charset="0"/>
                          </a:rPr>
                          <m:t>𝑝</m:t>
                        </m:r>
                        <m:r>
                          <a:rPr lang="en-AU" sz="2600" i="1">
                            <a:solidFill>
                              <a:schemeClr val="tx1"/>
                            </a:solidFill>
                            <a:latin typeface="Cambria Math" panose="02040503050406030204" pitchFamily="18" charset="0"/>
                            <a:ea typeface="Cambria Math" panose="02040503050406030204" pitchFamily="18" charset="0"/>
                          </a:rPr>
                          <m:t>𝑡</m:t>
                        </m:r>
                      </m:sub>
                    </m:sSub>
                    <m:r>
                      <a:rPr lang="en-AU" sz="2600" b="0" i="1" smtClean="0">
                        <a:solidFill>
                          <a:schemeClr val="tx1"/>
                        </a:solidFill>
                        <a:latin typeface="Cambria Math" panose="02040503050406030204" pitchFamily="18" charset="0"/>
                        <a:ea typeface="Cambria Math" panose="02040503050406030204" pitchFamily="18" charset="0"/>
                      </a:rPr>
                      <m:t>+</m:t>
                    </m:r>
                    <m:sSub>
                      <m:sSubPr>
                        <m:ctrlPr>
                          <a:rPr lang="en-AU" sz="2600" b="0" i="1" smtClean="0">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2</m:t>
                        </m:r>
                      </m:sub>
                    </m:sSub>
                    <m:sSub>
                      <m:sSubPr>
                        <m:ctrlPr>
                          <a:rPr lang="en-AU" sz="2600" b="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𝑅𝑒𝑠𝑝𝑜𝑛𝑠𝑒</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b="0" i="1" smtClean="0">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3</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𝑅𝑒𝑤𝑎𝑟𝑑</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4</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𝑅𝑒𝑤𝑃</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smtClean="0">
                        <a:solidFill>
                          <a:schemeClr val="tx1"/>
                        </a:solidFill>
                        <a:latin typeface="Cambria Math" panose="02040503050406030204" pitchFamily="18" charset="0"/>
                        <a:ea typeface="Cambria Math" panose="02040503050406030204" pitchFamily="18" charset="0"/>
                      </a:rPr>
                      <m:t>×</m:t>
                    </m:r>
                    <m:sSub>
                      <m:sSubPr>
                        <m:ctrlPr>
                          <a:rPr lang="en-AU" sz="260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𝑅𝑒𝑠𝑝𝑜𝑛𝑠𝑒</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5</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𝑅𝑒𝑤𝑃</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sSub>
                      <m:sSubPr>
                        <m:ctrlPr>
                          <a:rPr lang="en-AU" sz="260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𝑅𝑒𝑤𝑎𝑟𝑑</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6</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𝑅𝑒𝑠𝑝𝑜𝑛𝑠𝑒</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smtClean="0">
                        <a:solidFill>
                          <a:schemeClr val="tx1"/>
                        </a:solidFill>
                        <a:latin typeface="Cambria Math" panose="02040503050406030204" pitchFamily="18" charset="0"/>
                        <a:ea typeface="Cambria Math" panose="02040503050406030204" pitchFamily="18" charset="0"/>
                      </a:rPr>
                      <m:t>×</m:t>
                    </m:r>
                    <m:sSub>
                      <m:sSubPr>
                        <m:ctrlPr>
                          <a:rPr lang="en-AU" sz="260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𝑅𝑒𝑤𝑎𝑟𝑑</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7</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𝑅𝑒𝑤𝑃</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smtClean="0">
                        <a:solidFill>
                          <a:schemeClr val="tx1"/>
                        </a:solidFill>
                        <a:latin typeface="Cambria Math" panose="02040503050406030204" pitchFamily="18" charset="0"/>
                        <a:ea typeface="Cambria Math" panose="02040503050406030204" pitchFamily="18" charset="0"/>
                      </a:rPr>
                      <m:t>×</m:t>
                    </m:r>
                    <m:sSub>
                      <m:sSubPr>
                        <m:ctrlPr>
                          <a:rPr lang="en-AU" sz="260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𝑅𝑒𝑠𝑝𝑜𝑛𝑠𝑒</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smtClean="0">
                        <a:solidFill>
                          <a:schemeClr val="tx1"/>
                        </a:solidFill>
                        <a:latin typeface="Cambria Math" panose="02040503050406030204" pitchFamily="18" charset="0"/>
                        <a:ea typeface="Cambria Math" panose="02040503050406030204" pitchFamily="18" charset="0"/>
                      </a:rPr>
                      <m:t>×</m:t>
                    </m:r>
                    <m:sSub>
                      <m:sSubPr>
                        <m:ctrlPr>
                          <a:rPr lang="en-AU" sz="2600" i="1" smtClean="0">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𝑅𝑒𝑤𝑎𝑟𝑑</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8</m:t>
                        </m:r>
                      </m:sub>
                    </m:sSub>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b="0" i="1" smtClean="0">
                            <a:solidFill>
                              <a:schemeClr val="tx1"/>
                            </a:solidFill>
                            <a:latin typeface="Cambria Math" panose="02040503050406030204" pitchFamily="18" charset="0"/>
                            <a:ea typeface="Cambria Math" panose="02040503050406030204" pitchFamily="18" charset="0"/>
                          </a:rPr>
                          <m:t>𝑃𝐸</m:t>
                        </m:r>
                      </m:e>
                      <m:sub>
                        <m:r>
                          <a:rPr lang="en-AU" sz="2600" b="0" i="1" smtClean="0">
                            <a:solidFill>
                              <a:schemeClr val="tx1"/>
                            </a:solidFill>
                            <a:latin typeface="Cambria Math" panose="02040503050406030204" pitchFamily="18" charset="0"/>
                            <a:ea typeface="Cambria Math" panose="02040503050406030204" pitchFamily="18" charset="0"/>
                          </a:rPr>
                          <m:t>𝑝𝑡</m:t>
                        </m:r>
                      </m:sub>
                    </m:sSub>
                    <m:r>
                      <a:rPr lang="en-AU" sz="2600" i="1">
                        <a:solidFill>
                          <a:schemeClr val="tx1"/>
                        </a:solidFill>
                        <a:latin typeface="Cambria Math" panose="02040503050406030204" pitchFamily="18" charset="0"/>
                        <a:ea typeface="Cambria Math" panose="02040503050406030204" pitchFamily="18" charset="0"/>
                      </a:rPr>
                      <m:t>+</m:t>
                    </m:r>
                    <m:sSub>
                      <m:sSubPr>
                        <m:ctrlPr>
                          <a:rPr lang="en-AU" sz="2600" i="1">
                            <a:solidFill>
                              <a:schemeClr val="tx1"/>
                            </a:solidFill>
                            <a:latin typeface="Cambria Math" panose="02040503050406030204" pitchFamily="18" charset="0"/>
                            <a:ea typeface="Cambria Math" panose="02040503050406030204" pitchFamily="18" charset="0"/>
                          </a:rPr>
                        </m:ctrlPr>
                      </m:sSubPr>
                      <m:e>
                        <m:r>
                          <a:rPr lang="en-AU" sz="2600" i="1">
                            <a:solidFill>
                              <a:schemeClr val="tx1"/>
                            </a:solidFill>
                            <a:latin typeface="Cambria Math" panose="02040503050406030204" pitchFamily="18" charset="0"/>
                            <a:ea typeface="Cambria Math" panose="02040503050406030204" pitchFamily="18" charset="0"/>
                          </a:rPr>
                          <m:t>𝛽</m:t>
                        </m:r>
                      </m:e>
                      <m:sub>
                        <m:r>
                          <a:rPr lang="en-AU" sz="2600" b="0" i="1" smtClean="0">
                            <a:solidFill>
                              <a:schemeClr val="tx1"/>
                            </a:solidFill>
                            <a:latin typeface="Cambria Math" panose="02040503050406030204" pitchFamily="18" charset="0"/>
                            <a:ea typeface="Cambria Math" panose="02040503050406030204" pitchFamily="18" charset="0"/>
                          </a:rPr>
                          <m:t>9</m:t>
                        </m:r>
                      </m:sub>
                    </m:sSub>
                    <m:r>
                      <m:rPr>
                        <m:sty m:val="p"/>
                      </m:rPr>
                      <a:rPr lang="en-AU" sz="2600" b="0" i="0" smtClean="0">
                        <a:solidFill>
                          <a:schemeClr val="tx1"/>
                        </a:solidFill>
                        <a:latin typeface="Cambria Math" panose="02040503050406030204" pitchFamily="18" charset="0"/>
                        <a:ea typeface="Cambria Math" panose="02040503050406030204" pitchFamily="18" charset="0"/>
                      </a:rPr>
                      <m:t>ln</m:t>
                    </m:r>
                    <m:r>
                      <a:rPr lang="en-AU" sz="2600" b="0" i="1" smtClean="0">
                        <a:solidFill>
                          <a:schemeClr val="tx1"/>
                        </a:solidFill>
                        <a:latin typeface="Cambria Math" panose="02040503050406030204" pitchFamily="18" charset="0"/>
                        <a:ea typeface="Cambria Math" panose="02040503050406030204" pitchFamily="18" charset="0"/>
                      </a:rPr>
                      <m:t>⁡(</m:t>
                    </m:r>
                    <m:r>
                      <a:rPr lang="en-AU" sz="2600" b="0" i="1" smtClean="0">
                        <a:solidFill>
                          <a:schemeClr val="tx1"/>
                        </a:solidFill>
                        <a:latin typeface="Cambria Math" panose="02040503050406030204" pitchFamily="18" charset="0"/>
                        <a:ea typeface="Cambria Math" panose="02040503050406030204" pitchFamily="18" charset="0"/>
                      </a:rPr>
                      <m:t>𝑇𝑟𝑖𝑎𝑙</m:t>
                    </m:r>
                    <m:r>
                      <a:rPr lang="en-AU" sz="2600" b="0" i="1" smtClean="0">
                        <a:solidFill>
                          <a:schemeClr val="tx1"/>
                        </a:solidFill>
                        <a:latin typeface="Cambria Math" panose="02040503050406030204" pitchFamily="18" charset="0"/>
                        <a:ea typeface="Cambria Math" panose="02040503050406030204" pitchFamily="18" charset="0"/>
                      </a:rPr>
                      <m:t> </m:t>
                    </m:r>
                    <m:r>
                      <a:rPr lang="en-AU" sz="2600" b="0" i="1" smtClean="0">
                        <a:solidFill>
                          <a:schemeClr val="tx1"/>
                        </a:solidFill>
                        <a:latin typeface="Cambria Math" panose="02040503050406030204" pitchFamily="18" charset="0"/>
                        <a:ea typeface="Cambria Math" panose="02040503050406030204" pitchFamily="18" charset="0"/>
                      </a:rPr>
                      <m:t>𝑁𝑢𝑚𝑏𝑒𝑟</m:t>
                    </m:r>
                    <m:r>
                      <a:rPr lang="en-AU" sz="2600" b="0" i="1" smtClean="0">
                        <a:solidFill>
                          <a:schemeClr val="tx1"/>
                        </a:solidFill>
                        <a:latin typeface="Cambria Math" panose="02040503050406030204" pitchFamily="18" charset="0"/>
                        <a:ea typeface="Cambria Math" panose="02040503050406030204" pitchFamily="18" charset="0"/>
                      </a:rPr>
                      <m:t>)+</m:t>
                    </m:r>
                  </m:oMath>
                </a14:m>
                <a:r>
                  <a:rPr lang="en-AU" sz="2600"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AU" sz="2600" i="1">
                            <a:solidFill>
                              <a:schemeClr val="tx1"/>
                            </a:solidFill>
                            <a:latin typeface="Cambria Math" panose="02040503050406030204" pitchFamily="18" charset="0"/>
                            <a:ea typeface="Cambria Math" panose="02040503050406030204" pitchFamily="18" charset="0"/>
                          </a:rPr>
                        </m:ctrlPr>
                      </m:sSubPr>
                      <m:e>
                        <m:r>
                          <m:rPr>
                            <m:nor/>
                          </m:rPr>
                          <a:rPr lang="en-AU" sz="2600" i="1">
                            <a:solidFill>
                              <a:schemeClr val="tx1"/>
                            </a:solidFill>
                            <a:latin typeface="Cambria Math" panose="02040503050406030204" pitchFamily="18" charset="0"/>
                            <a:ea typeface="Cambria Math" panose="02040503050406030204" pitchFamily="18" charset="0"/>
                          </a:rPr>
                          <m:t>u</m:t>
                        </m:r>
                      </m:e>
                      <m:sub>
                        <m:r>
                          <a:rPr lang="en-AU" sz="2600" b="0" i="1" smtClean="0">
                            <a:solidFill>
                              <a:schemeClr val="tx1"/>
                            </a:solidFill>
                            <a:latin typeface="Cambria Math" panose="02040503050406030204" pitchFamily="18" charset="0"/>
                            <a:ea typeface="Cambria Math" panose="02040503050406030204" pitchFamily="18" charset="0"/>
                          </a:rPr>
                          <m:t>𝑖</m:t>
                        </m:r>
                      </m:sub>
                    </m:sSub>
                  </m:oMath>
                </a14:m>
                <a:endParaRPr lang="en-AU" sz="2600" dirty="0">
                  <a:solidFill>
                    <a:schemeClr val="tx1"/>
                  </a:solidFill>
                  <a:latin typeface="Cambria Math" panose="02040503050406030204" pitchFamily="18" charset="0"/>
                  <a:ea typeface="Cambria Math" panose="02040503050406030204" pitchFamily="18" charset="0"/>
                </a:endParaRPr>
              </a:p>
              <a:p>
                <a:endParaRPr lang="en-AU" sz="1200" dirty="0">
                  <a:solidFill>
                    <a:srgbClr val="C00000"/>
                  </a:solidFill>
                </a:endParaRPr>
              </a:p>
              <a:p>
                <a:r>
                  <a:rPr lang="en-AU" sz="2400" dirty="0"/>
                  <a:t>Where:</a:t>
                </a:r>
              </a:p>
              <a:p>
                <a:pPr marL="342900" indent="-342900" algn="just">
                  <a:buFont typeface="Arial" panose="020B0604020202020204" pitchFamily="34" charset="0"/>
                  <a:buChar char="•"/>
                </a:pPr>
                <a:r>
                  <a:rPr lang="en-US" sz="2400" i="1" dirty="0"/>
                  <a:t>RewP </a:t>
                </a:r>
                <a:r>
                  <a:rPr lang="en-US" sz="2400" dirty="0"/>
                  <a:t>is the ERP/LFP amplitude on the previous trial, </a:t>
                </a:r>
                <a:r>
                  <a:rPr lang="en-US" sz="2400" i="1" dirty="0"/>
                  <a:t>pt</a:t>
                </a:r>
                <a:r>
                  <a:rPr lang="en-US" sz="2400" dirty="0"/>
                  <a:t>.</a:t>
                </a:r>
              </a:p>
              <a:p>
                <a:pPr marL="342900" indent="-342900" algn="just">
                  <a:buFont typeface="Arial" panose="020B0604020202020204" pitchFamily="34" charset="0"/>
                  <a:buChar char="•"/>
                </a:pPr>
                <a:r>
                  <a:rPr lang="en-US" sz="2400" i="1" dirty="0"/>
                  <a:t>Response</a:t>
                </a:r>
                <a:r>
                  <a:rPr lang="en-US" sz="2400" dirty="0"/>
                  <a:t> is the previous choice made on the previous trial.</a:t>
                </a:r>
              </a:p>
              <a:p>
                <a:pPr marL="342900" indent="-342900" algn="just">
                  <a:buFont typeface="Arial" panose="020B0604020202020204" pitchFamily="34" charset="0"/>
                  <a:buChar char="•"/>
                </a:pPr>
                <a:r>
                  <a:rPr lang="en-US" sz="2400" i="1" dirty="0"/>
                  <a:t>Reward</a:t>
                </a:r>
                <a:r>
                  <a:rPr lang="en-US" sz="2400" dirty="0"/>
                  <a:t> is the outcome of the previous trial.</a:t>
                </a:r>
              </a:p>
              <a:p>
                <a:pPr marL="342900" indent="-342900" algn="just">
                  <a:buFont typeface="Arial" panose="020B0604020202020204" pitchFamily="34" charset="0"/>
                  <a:buChar char="•"/>
                </a:pPr>
                <a:r>
                  <a:rPr lang="en-US" sz="2400" i="1" dirty="0"/>
                  <a:t>Trial Number</a:t>
                </a:r>
                <a:r>
                  <a:rPr lang="en-US" sz="2400" dirty="0"/>
                  <a:t> is the log-transformed number of the current trial.</a:t>
                </a:r>
              </a:p>
              <a:p>
                <a:pPr marL="342900" indent="-342900" algn="just">
                  <a:buFont typeface="Arial" panose="020B0604020202020204" pitchFamily="34" charset="0"/>
                  <a:buChar char="•"/>
                </a:pPr>
                <a:r>
                  <a:rPr lang="en-US" sz="2400" i="1" dirty="0" err="1"/>
                  <a:t>u</a:t>
                </a:r>
                <a:r>
                  <a:rPr lang="en-US" sz="2400" i="1" baseline="-25000" dirty="0" err="1"/>
                  <a:t>i</a:t>
                </a:r>
                <a:r>
                  <a:rPr lang="en-US" sz="2400" dirty="0"/>
                  <a:t> is the random intercept for subject, </a:t>
                </a:r>
                <a:r>
                  <a:rPr lang="en-US" sz="2400" i="1" dirty="0"/>
                  <a:t>i</a:t>
                </a:r>
                <a:r>
                  <a:rPr lang="en-US" sz="2400" dirty="0"/>
                  <a:t>.</a:t>
                </a:r>
                <a:endParaRPr lang="en-US" sz="2400" i="1" dirty="0"/>
              </a:p>
            </p:txBody>
          </p:sp>
        </mc:Choice>
        <mc:Fallback xmlns="">
          <p:sp>
            <p:nvSpPr>
              <p:cNvPr id="2" name="TextBox 1">
                <a:extLst>
                  <a:ext uri="{FF2B5EF4-FFF2-40B4-BE49-F238E27FC236}">
                    <a16:creationId xmlns:a16="http://schemas.microsoft.com/office/drawing/2014/main" id="{9C8FF761-DD27-E488-6E92-405F30BDF0C4}"/>
                  </a:ext>
                </a:extLst>
              </p:cNvPr>
              <p:cNvSpPr txBox="1">
                <a:spLocks noRot="1" noChangeAspect="1" noMove="1" noResize="1" noEditPoints="1" noAdjustHandles="1" noChangeArrowheads="1" noChangeShapeType="1" noTextEdit="1"/>
              </p:cNvSpPr>
              <p:nvPr/>
            </p:nvSpPr>
            <p:spPr>
              <a:xfrm>
                <a:off x="956964" y="2028691"/>
                <a:ext cx="9980892" cy="4186146"/>
              </a:xfrm>
              <a:prstGeom prst="rect">
                <a:avLst/>
              </a:prstGeom>
              <a:blipFill>
                <a:blip r:embed="rId7"/>
                <a:stretch>
                  <a:fillRect l="-977" b="-2478"/>
                </a:stretch>
              </a:blipFill>
            </p:spPr>
            <p:txBody>
              <a:bodyPr/>
              <a:lstStyle/>
              <a:p>
                <a:r>
                  <a:rPr lang="en-AU">
                    <a:noFill/>
                  </a:rPr>
                  <a:t> </a:t>
                </a:r>
              </a:p>
            </p:txBody>
          </p:sp>
        </mc:Fallback>
      </mc:AlternateContent>
    </p:spTree>
    <p:extLst>
      <p:ext uri="{BB962C8B-B14F-4D97-AF65-F5344CB8AC3E}">
        <p14:creationId xmlns:p14="http://schemas.microsoft.com/office/powerpoint/2010/main" val="162311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0602-BF37-6F09-304B-E7E8E98D97E6}"/>
            </a:ext>
          </a:extLst>
        </p:cNvPr>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1E2A74FF-4D30-E732-B638-6FB09E25A4D4}"/>
              </a:ext>
            </a:extLst>
          </p:cNvPr>
          <p:cNvSpPr txBox="1">
            <a:spLocks/>
          </p:cNvSpPr>
          <p:nvPr/>
        </p:nvSpPr>
        <p:spPr>
          <a:xfrm>
            <a:off x="639758" y="1164949"/>
            <a:ext cx="11053131" cy="4557634"/>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spcAft>
                <a:spcPts val="1800"/>
              </a:spcAft>
            </a:pPr>
            <a:r>
              <a:rPr lang="en-US" sz="2400" dirty="0"/>
              <a:t>Aberrant reward processing may play a role in multiple forms of psychopathology, most  notably depression. </a:t>
            </a:r>
          </a:p>
          <a:p>
            <a:pPr>
              <a:lnSpc>
                <a:spcPct val="105000"/>
              </a:lnSpc>
            </a:pPr>
            <a:r>
              <a:rPr lang="en-US" sz="2400" b="1" i="1" dirty="0"/>
              <a:t>Reward Learning</a:t>
            </a:r>
          </a:p>
          <a:p>
            <a:pPr marL="804863" lvl="1" indent="-342900">
              <a:lnSpc>
                <a:spcPct val="105000"/>
              </a:lnSpc>
              <a:spcAft>
                <a:spcPts val="1200"/>
              </a:spcAft>
            </a:pPr>
            <a:r>
              <a:rPr lang="en-US" sz="2400" i="1" dirty="0"/>
              <a:t>‘A process by which organisms acquire information about stimuli, actions, and contexts that predict positive outcomes, and by which behavior is modified when a novel reward occurs, or outcomes are better than expected.’</a:t>
            </a:r>
          </a:p>
          <a:p>
            <a:pPr>
              <a:lnSpc>
                <a:spcPct val="105000"/>
              </a:lnSpc>
            </a:pPr>
            <a:r>
              <a:rPr lang="en-US" sz="2400" b="1" i="1" dirty="0"/>
              <a:t>Reward Responsiveness</a:t>
            </a:r>
          </a:p>
          <a:p>
            <a:pPr marL="804863" lvl="1" indent="-342900">
              <a:lnSpc>
                <a:spcPct val="105000"/>
              </a:lnSpc>
            </a:pPr>
            <a:r>
              <a:rPr lang="en-US" sz="2400" i="1" dirty="0"/>
              <a:t>‘Processes that govern an organism’s hedonic response to impending or possible reward (as reflected in reward anticipation), the receipt of reward (as reflected in initial response to reward) and following repeated receipt of reward (as in reward satiation).</a:t>
            </a:r>
          </a:p>
        </p:txBody>
      </p:sp>
      <p:graphicFrame>
        <p:nvGraphicFramePr>
          <p:cNvPr id="8" name="Object 7" hidden="1">
            <a:extLst>
              <a:ext uri="{FF2B5EF4-FFF2-40B4-BE49-F238E27FC236}">
                <a16:creationId xmlns:a16="http://schemas.microsoft.com/office/drawing/2014/main" id="{6166B2A9-FDF9-A6CC-0D99-C817E91BE07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6166B2A9-FDF9-A6CC-0D99-C817E91BE078}"/>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6D4DE84-B747-1DA9-902A-A4C73A5E65DC}"/>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94FD5541-CF5C-E4A8-8C8E-095F3D68E82F}"/>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Reward-Responsiveness &amp; -Learning</a:t>
            </a:r>
          </a:p>
        </p:txBody>
      </p:sp>
      <p:sp>
        <p:nvSpPr>
          <p:cNvPr id="15" name="Text Placeholder 5">
            <a:extLst>
              <a:ext uri="{FF2B5EF4-FFF2-40B4-BE49-F238E27FC236}">
                <a16:creationId xmlns:a16="http://schemas.microsoft.com/office/drawing/2014/main" id="{166B6303-F01A-6A0C-4C1E-AC296033003D}"/>
              </a:ext>
            </a:extLst>
          </p:cNvPr>
          <p:cNvSpPr txBox="1">
            <a:spLocks/>
          </p:cNvSpPr>
          <p:nvPr/>
        </p:nvSpPr>
        <p:spPr>
          <a:xfrm>
            <a:off x="639759" y="5828058"/>
            <a:ext cx="7058029" cy="27498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Insel et al., 2010 - Research domain criteria (</a:t>
            </a:r>
            <a:r>
              <a:rPr lang="en-US" sz="800" dirty="0" err="1"/>
              <a:t>RDoC</a:t>
            </a:r>
            <a:r>
              <a:rPr lang="en-US" sz="800" dirty="0"/>
              <a:t>): Toward a new classification framework for research on mental disorders. </a:t>
            </a:r>
          </a:p>
        </p:txBody>
      </p:sp>
      <p:cxnSp>
        <p:nvCxnSpPr>
          <p:cNvPr id="17" name="Straight Arrow Connector 16">
            <a:extLst>
              <a:ext uri="{FF2B5EF4-FFF2-40B4-BE49-F238E27FC236}">
                <a16:creationId xmlns:a16="http://schemas.microsoft.com/office/drawing/2014/main" id="{5ADAC789-4459-2306-615D-7F0A1FDDCC8D}"/>
              </a:ext>
            </a:extLst>
          </p:cNvPr>
          <p:cNvCxnSpPr>
            <a:cxnSpLocks/>
          </p:cNvCxnSpPr>
          <p:nvPr/>
        </p:nvCxnSpPr>
        <p:spPr bwMode="gray">
          <a:xfrm>
            <a:off x="1081690" y="4852338"/>
            <a:ext cx="0" cy="952762"/>
          </a:xfrm>
          <a:prstGeom prst="straightConnector1">
            <a:avLst/>
          </a:prstGeom>
          <a:ln w="12700" cap="rnd">
            <a:solidFill>
              <a:schemeClr val="accent2"/>
            </a:solidFill>
            <a:prstDash val="solid"/>
            <a:tailEnd type="oval"/>
          </a:ln>
          <a:effectLst/>
        </p:spPr>
        <p:style>
          <a:lnRef idx="2">
            <a:schemeClr val="accent1"/>
          </a:lnRef>
          <a:fillRef idx="0">
            <a:schemeClr val="accent1"/>
          </a:fillRef>
          <a:effectRef idx="1">
            <a:schemeClr val="accent1"/>
          </a:effectRef>
          <a:fontRef idx="minor">
            <a:schemeClr val="tx1"/>
          </a:fontRef>
        </p:style>
      </p:cxnSp>
      <p:sp>
        <p:nvSpPr>
          <p:cNvPr id="3" name="Footer Placeholder 2">
            <a:extLst>
              <a:ext uri="{FF2B5EF4-FFF2-40B4-BE49-F238E27FC236}">
                <a16:creationId xmlns:a16="http://schemas.microsoft.com/office/drawing/2014/main" id="{40D590B7-455E-8DA1-87FD-452A1CE7B39C}"/>
              </a:ext>
            </a:extLst>
          </p:cNvPr>
          <p:cNvSpPr>
            <a:spLocks noGrp="1"/>
          </p:cNvSpPr>
          <p:nvPr>
            <p:ph type="ftr" sz="quarter" idx="3"/>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38785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500"/>
                                        <p:tgtEl>
                                          <p:spTgt spid="19">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animEffect transition="in" filter="fade">
                                      <p:cBhvr>
                                        <p:cTn id="15" dur="500"/>
                                        <p:tgtEl>
                                          <p:spTgt spid="1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xEl>
                                              <p:pRg st="3" end="3"/>
                                            </p:txEl>
                                          </p:spTgt>
                                        </p:tgtEl>
                                        <p:attrNameLst>
                                          <p:attrName>style.visibility</p:attrName>
                                        </p:attrNameLst>
                                      </p:cBhvr>
                                      <p:to>
                                        <p:strVal val="visible"/>
                                      </p:to>
                                    </p:set>
                                    <p:animEffect transition="in" filter="fade">
                                      <p:cBhvr>
                                        <p:cTn id="20" dur="500"/>
                                        <p:tgtEl>
                                          <p:spTgt spid="19">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9">
                                            <p:txEl>
                                              <p:pRg st="4" end="4"/>
                                            </p:txEl>
                                          </p:spTgt>
                                        </p:tgtEl>
                                        <p:attrNameLst>
                                          <p:attrName>style.visibility</p:attrName>
                                        </p:attrNameLst>
                                      </p:cBhvr>
                                      <p:to>
                                        <p:strVal val="visible"/>
                                      </p:to>
                                    </p:set>
                                    <p:animEffect transition="in" filter="fade">
                                      <p:cBhvr>
                                        <p:cTn id="23"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E0F85-8C83-A2FF-B218-0FA9082597F5}"/>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628EEA1-6A7D-4DE0-09A6-1199132C775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8628EEA1-6A7D-4DE0-09A6-1199132C7751}"/>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F481BCA-8C2E-0C11-4FDF-3239A65293C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8" name="Footer Placeholder 7">
            <a:extLst>
              <a:ext uri="{FF2B5EF4-FFF2-40B4-BE49-F238E27FC236}">
                <a16:creationId xmlns:a16="http://schemas.microsoft.com/office/drawing/2014/main" id="{A908EA29-4DD3-5F5A-9147-27A812D42DF1}"/>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2" name="Title 1">
            <a:extLst>
              <a:ext uri="{FF2B5EF4-FFF2-40B4-BE49-F238E27FC236}">
                <a16:creationId xmlns:a16="http://schemas.microsoft.com/office/drawing/2014/main" id="{DDD07819-995C-EE03-E739-79D247DD3F5C}"/>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Human Choice Behavior and Neural Response</a:t>
            </a:r>
            <a:endParaRPr lang="en-US" dirty="0"/>
          </a:p>
        </p:txBody>
      </p:sp>
      <p:graphicFrame>
        <p:nvGraphicFramePr>
          <p:cNvPr id="19" name="Content Placeholder 10">
            <a:extLst>
              <a:ext uri="{FF2B5EF4-FFF2-40B4-BE49-F238E27FC236}">
                <a16:creationId xmlns:a16="http://schemas.microsoft.com/office/drawing/2014/main" id="{DE76EF0E-2935-5C31-08F9-3B5F48B4A431}"/>
              </a:ext>
            </a:extLst>
          </p:cNvPr>
          <p:cNvGraphicFramePr>
            <a:graphicFrameLocks noGrp="1"/>
          </p:cNvGraphicFramePr>
          <p:nvPr>
            <p:ph sz="half" idx="2"/>
            <p:extLst>
              <p:ext uri="{D42A27DB-BD31-4B8C-83A1-F6EECF244321}">
                <p14:modId xmlns:p14="http://schemas.microsoft.com/office/powerpoint/2010/main" val="1642341077"/>
              </p:ext>
            </p:extLst>
          </p:nvPr>
        </p:nvGraphicFramePr>
        <p:xfrm>
          <a:off x="724793" y="1040794"/>
          <a:ext cx="5371207" cy="5161280"/>
        </p:xfrm>
        <a:graphic>
          <a:graphicData uri="http://schemas.openxmlformats.org/drawingml/2006/table">
            <a:tbl>
              <a:tblPr firstRow="1" bandRow="1">
                <a:tableStyleId>{5C22544A-7EE6-4342-B048-85BDC9FD1C3A}</a:tableStyleId>
              </a:tblPr>
              <a:tblGrid>
                <a:gridCol w="1996576">
                  <a:extLst>
                    <a:ext uri="{9D8B030D-6E8A-4147-A177-3AD203B41FA5}">
                      <a16:colId xmlns:a16="http://schemas.microsoft.com/office/drawing/2014/main" val="4254874477"/>
                    </a:ext>
                  </a:extLst>
                </a:gridCol>
                <a:gridCol w="935061">
                  <a:extLst>
                    <a:ext uri="{9D8B030D-6E8A-4147-A177-3AD203B41FA5}">
                      <a16:colId xmlns:a16="http://schemas.microsoft.com/office/drawing/2014/main" val="2955841285"/>
                    </a:ext>
                  </a:extLst>
                </a:gridCol>
                <a:gridCol w="606969">
                  <a:extLst>
                    <a:ext uri="{9D8B030D-6E8A-4147-A177-3AD203B41FA5}">
                      <a16:colId xmlns:a16="http://schemas.microsoft.com/office/drawing/2014/main" val="185585554"/>
                    </a:ext>
                  </a:extLst>
                </a:gridCol>
                <a:gridCol w="1081244">
                  <a:extLst>
                    <a:ext uri="{9D8B030D-6E8A-4147-A177-3AD203B41FA5}">
                      <a16:colId xmlns:a16="http://schemas.microsoft.com/office/drawing/2014/main" val="1897123697"/>
                    </a:ext>
                  </a:extLst>
                </a:gridCol>
                <a:gridCol w="751357">
                  <a:extLst>
                    <a:ext uri="{9D8B030D-6E8A-4147-A177-3AD203B41FA5}">
                      <a16:colId xmlns:a16="http://schemas.microsoft.com/office/drawing/2014/main" val="3043965437"/>
                    </a:ext>
                  </a:extLst>
                </a:gridCol>
              </a:tblGrid>
              <a:tr h="370840">
                <a:tc>
                  <a:txBody>
                    <a:bodyPr/>
                    <a:lstStyle/>
                    <a:p>
                      <a:r>
                        <a:rPr lang="en-AU" sz="1400" dirty="0"/>
                        <a:t>Fixed</a:t>
                      </a:r>
                    </a:p>
                  </a:txBody>
                  <a:tcPr>
                    <a:solidFill>
                      <a:srgbClr val="003A96"/>
                    </a:solidFill>
                  </a:tcPr>
                </a:tc>
                <a:tc>
                  <a:txBody>
                    <a:bodyPr/>
                    <a:lstStyle/>
                    <a:p>
                      <a:pPr algn="ctr"/>
                      <a:r>
                        <a:rPr lang="en-AU" sz="1400" dirty="0"/>
                        <a:t>Estimate</a:t>
                      </a:r>
                    </a:p>
                  </a:txBody>
                  <a:tcPr>
                    <a:solidFill>
                      <a:srgbClr val="003A96"/>
                    </a:solidFill>
                  </a:tcPr>
                </a:tc>
                <a:tc>
                  <a:txBody>
                    <a:bodyPr/>
                    <a:lstStyle/>
                    <a:p>
                      <a:pPr algn="ctr"/>
                      <a:r>
                        <a:rPr lang="en-AU" sz="1400" dirty="0"/>
                        <a:t>SE</a:t>
                      </a:r>
                    </a:p>
                  </a:txBody>
                  <a:tcPr>
                    <a:solidFill>
                      <a:srgbClr val="003A96"/>
                    </a:solidFill>
                  </a:tcPr>
                </a:tc>
                <a:tc>
                  <a:txBody>
                    <a:bodyPr/>
                    <a:lstStyle/>
                    <a:p>
                      <a:pPr algn="ctr"/>
                      <a:r>
                        <a:rPr lang="en-AU" sz="1400" dirty="0"/>
                        <a:t>z</a:t>
                      </a:r>
                    </a:p>
                  </a:txBody>
                  <a:tcPr>
                    <a:solidFill>
                      <a:srgbClr val="003A96"/>
                    </a:solidFill>
                  </a:tcPr>
                </a:tc>
                <a:tc>
                  <a:txBody>
                    <a:bodyPr/>
                    <a:lstStyle/>
                    <a:p>
                      <a:pPr algn="ctr"/>
                      <a:r>
                        <a:rPr lang="en-AU" sz="1400" dirty="0"/>
                        <a:t>OR</a:t>
                      </a:r>
                    </a:p>
                  </a:txBody>
                  <a:tcPr>
                    <a:solidFill>
                      <a:srgbClr val="003A96"/>
                    </a:solidFill>
                  </a:tcPr>
                </a:tc>
                <a:extLst>
                  <a:ext uri="{0D108BD9-81ED-4DB2-BD59-A6C34878D82A}">
                    <a16:rowId xmlns:a16="http://schemas.microsoft.com/office/drawing/2014/main" val="4087527833"/>
                  </a:ext>
                </a:extLst>
              </a:tr>
              <a:tr h="0">
                <a:tc>
                  <a:txBody>
                    <a:bodyPr/>
                    <a:lstStyle/>
                    <a:p>
                      <a:pPr algn="r"/>
                      <a:r>
                        <a:rPr lang="en-AU" sz="1400" dirty="0"/>
                        <a:t>Intercept</a:t>
                      </a:r>
                    </a:p>
                  </a:txBody>
                  <a:tcPr/>
                </a:tc>
                <a:tc>
                  <a:txBody>
                    <a:bodyPr/>
                    <a:lstStyle/>
                    <a:p>
                      <a:pPr algn="ctr"/>
                      <a:r>
                        <a:rPr lang="en-AU" sz="1400" dirty="0"/>
                        <a:t>0.02</a:t>
                      </a:r>
                    </a:p>
                  </a:txBody>
                  <a:tcPr anchor="ctr"/>
                </a:tc>
                <a:tc>
                  <a:txBody>
                    <a:bodyPr/>
                    <a:lstStyle/>
                    <a:p>
                      <a:pPr algn="ctr"/>
                      <a:r>
                        <a:rPr lang="en-AU" sz="1400" dirty="0"/>
                        <a:t>0.16</a:t>
                      </a:r>
                    </a:p>
                  </a:txBody>
                  <a:tcPr anchor="ctr"/>
                </a:tc>
                <a:tc>
                  <a:txBody>
                    <a:bodyPr/>
                    <a:lstStyle/>
                    <a:p>
                      <a:pPr algn="ctr"/>
                      <a:r>
                        <a:rPr lang="en-AU" sz="1400" dirty="0"/>
                        <a:t>0.11</a:t>
                      </a:r>
                    </a:p>
                  </a:txBody>
                  <a:tcPr anchor="ctr"/>
                </a:tc>
                <a:tc>
                  <a:txBody>
                    <a:bodyPr/>
                    <a:lstStyle/>
                    <a:p>
                      <a:pPr algn="ctr"/>
                      <a:r>
                        <a:rPr lang="en-AU" sz="1400" dirty="0"/>
                        <a:t>1.02</a:t>
                      </a:r>
                    </a:p>
                  </a:txBody>
                  <a:tcPr anchor="ctr"/>
                </a:tc>
                <a:extLst>
                  <a:ext uri="{0D108BD9-81ED-4DB2-BD59-A6C34878D82A}">
                    <a16:rowId xmlns:a16="http://schemas.microsoft.com/office/drawing/2014/main" val="3254385357"/>
                  </a:ext>
                </a:extLst>
              </a:tr>
              <a:tr h="0">
                <a:tc>
                  <a:txBody>
                    <a:bodyPr/>
                    <a:lstStyle/>
                    <a:p>
                      <a:pPr algn="r"/>
                      <a:r>
                        <a:rPr lang="en-AU" sz="1400" dirty="0"/>
                        <a:t>Previous RewP</a:t>
                      </a:r>
                    </a:p>
                  </a:txBody>
                  <a:tcPr/>
                </a:tc>
                <a:tc>
                  <a:txBody>
                    <a:bodyPr/>
                    <a:lstStyle/>
                    <a:p>
                      <a:pPr algn="ctr"/>
                      <a:r>
                        <a:rPr lang="en-AU" sz="1400" dirty="0"/>
                        <a:t>0.01</a:t>
                      </a:r>
                    </a:p>
                  </a:txBody>
                  <a:tcPr anchor="ctr"/>
                </a:tc>
                <a:tc>
                  <a:txBody>
                    <a:bodyPr/>
                    <a:lstStyle/>
                    <a:p>
                      <a:pPr algn="ctr"/>
                      <a:r>
                        <a:rPr lang="en-AU" sz="1400" dirty="0"/>
                        <a:t>0.01</a:t>
                      </a:r>
                    </a:p>
                  </a:txBody>
                  <a:tcPr anchor="ctr"/>
                </a:tc>
                <a:tc>
                  <a:txBody>
                    <a:bodyPr/>
                    <a:lstStyle/>
                    <a:p>
                      <a:pPr algn="ctr"/>
                      <a:r>
                        <a:rPr lang="en-AU" sz="1400" dirty="0"/>
                        <a:t>2.12*</a:t>
                      </a:r>
                    </a:p>
                  </a:txBody>
                  <a:tcPr anchor="ctr"/>
                </a:tc>
                <a:tc>
                  <a:txBody>
                    <a:bodyPr/>
                    <a:lstStyle/>
                    <a:p>
                      <a:pPr algn="ctr"/>
                      <a:r>
                        <a:rPr lang="en-AU" sz="1400" dirty="0">
                          <a:solidFill>
                            <a:srgbClr val="C00000"/>
                          </a:solidFill>
                        </a:rPr>
                        <a:t>1.01</a:t>
                      </a:r>
                    </a:p>
                  </a:txBody>
                  <a:tcPr anchor="ctr"/>
                </a:tc>
                <a:extLst>
                  <a:ext uri="{0D108BD9-81ED-4DB2-BD59-A6C34878D82A}">
                    <a16:rowId xmlns:a16="http://schemas.microsoft.com/office/drawing/2014/main" val="1340356992"/>
                  </a:ext>
                </a:extLst>
              </a:tr>
              <a:tr h="149116">
                <a:tc>
                  <a:txBody>
                    <a:bodyPr/>
                    <a:lstStyle/>
                    <a:p>
                      <a:pPr algn="r"/>
                      <a:r>
                        <a:rPr lang="en-AU" sz="1400" dirty="0"/>
                        <a:t>Previous Response1</a:t>
                      </a:r>
                    </a:p>
                  </a:txBody>
                  <a:tcPr/>
                </a:tc>
                <a:tc>
                  <a:txBody>
                    <a:bodyPr/>
                    <a:lstStyle/>
                    <a:p>
                      <a:pPr algn="ctr"/>
                      <a:r>
                        <a:rPr lang="en-AU" sz="1400" dirty="0"/>
                        <a:t>-0.84</a:t>
                      </a:r>
                    </a:p>
                  </a:txBody>
                  <a:tcPr anchor="ctr"/>
                </a:tc>
                <a:tc>
                  <a:txBody>
                    <a:bodyPr/>
                    <a:lstStyle/>
                    <a:p>
                      <a:pPr algn="ctr"/>
                      <a:r>
                        <a:rPr lang="en-AU" sz="1400" dirty="0"/>
                        <a:t>0.05</a:t>
                      </a:r>
                    </a:p>
                  </a:txBody>
                  <a:tcPr anchor="ctr"/>
                </a:tc>
                <a:tc>
                  <a:txBody>
                    <a:bodyPr/>
                    <a:lstStyle/>
                    <a:p>
                      <a:pPr algn="ctr"/>
                      <a:r>
                        <a:rPr lang="en-AU" sz="1400" dirty="0"/>
                        <a:t>-16.72***</a:t>
                      </a:r>
                    </a:p>
                  </a:txBody>
                  <a:tcPr anchor="ctr"/>
                </a:tc>
                <a:tc>
                  <a:txBody>
                    <a:bodyPr/>
                    <a:lstStyle/>
                    <a:p>
                      <a:pPr algn="ctr"/>
                      <a:r>
                        <a:rPr lang="en-AU" sz="1400" dirty="0">
                          <a:solidFill>
                            <a:srgbClr val="C00000"/>
                          </a:solidFill>
                        </a:rPr>
                        <a:t>0.43</a:t>
                      </a:r>
                    </a:p>
                  </a:txBody>
                  <a:tcPr anchor="ctr"/>
                </a:tc>
                <a:extLst>
                  <a:ext uri="{0D108BD9-81ED-4DB2-BD59-A6C34878D82A}">
                    <a16:rowId xmlns:a16="http://schemas.microsoft.com/office/drawing/2014/main" val="2972664174"/>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Reward1</a:t>
                      </a:r>
                    </a:p>
                  </a:txBody>
                  <a:tcPr/>
                </a:tc>
                <a:tc>
                  <a:txBody>
                    <a:bodyPr/>
                    <a:lstStyle/>
                    <a:p>
                      <a:pPr algn="ctr"/>
                      <a:r>
                        <a:rPr lang="en-AU" sz="1400" dirty="0"/>
                        <a:t>0.30</a:t>
                      </a:r>
                    </a:p>
                  </a:txBody>
                  <a:tcPr anchor="ctr"/>
                </a:tc>
                <a:tc>
                  <a:txBody>
                    <a:bodyPr/>
                    <a:lstStyle/>
                    <a:p>
                      <a:pPr algn="ctr"/>
                      <a:r>
                        <a:rPr lang="en-AU" sz="1400" dirty="0"/>
                        <a:t>0.06</a:t>
                      </a:r>
                    </a:p>
                  </a:txBody>
                  <a:tcPr anchor="ctr"/>
                </a:tc>
                <a:tc>
                  <a:txBody>
                    <a:bodyPr/>
                    <a:lstStyle/>
                    <a:p>
                      <a:pPr algn="ctr"/>
                      <a:r>
                        <a:rPr lang="en-AU" sz="1400" dirty="0"/>
                        <a:t>4.76***</a:t>
                      </a:r>
                    </a:p>
                  </a:txBody>
                  <a:tcPr anchor="ctr"/>
                </a:tc>
                <a:tc>
                  <a:txBody>
                    <a:bodyPr/>
                    <a:lstStyle/>
                    <a:p>
                      <a:pPr algn="ctr"/>
                      <a:r>
                        <a:rPr lang="en-AU" sz="1400" dirty="0">
                          <a:solidFill>
                            <a:srgbClr val="C00000"/>
                          </a:solidFill>
                        </a:rPr>
                        <a:t>1.35</a:t>
                      </a:r>
                    </a:p>
                  </a:txBody>
                  <a:tcPr anchor="ctr"/>
                </a:tc>
                <a:extLst>
                  <a:ext uri="{0D108BD9-81ED-4DB2-BD59-A6C34878D82A}">
                    <a16:rowId xmlns:a16="http://schemas.microsoft.com/office/drawing/2014/main" val="2283819103"/>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PE</a:t>
                      </a:r>
                    </a:p>
                  </a:txBody>
                  <a:tcPr/>
                </a:tc>
                <a:tc>
                  <a:txBody>
                    <a:bodyPr/>
                    <a:lstStyle/>
                    <a:p>
                      <a:pPr algn="ctr"/>
                      <a:r>
                        <a:rPr lang="en-AU" sz="1400" dirty="0"/>
                        <a:t>0.48</a:t>
                      </a:r>
                    </a:p>
                  </a:txBody>
                  <a:tcPr anchor="ctr"/>
                </a:tc>
                <a:tc>
                  <a:txBody>
                    <a:bodyPr/>
                    <a:lstStyle/>
                    <a:p>
                      <a:pPr algn="ctr"/>
                      <a:r>
                        <a:rPr lang="en-AU" sz="1400" dirty="0"/>
                        <a:t>0.08</a:t>
                      </a:r>
                    </a:p>
                  </a:txBody>
                  <a:tcPr anchor="ctr"/>
                </a:tc>
                <a:tc>
                  <a:txBody>
                    <a:bodyPr/>
                    <a:lstStyle/>
                    <a:p>
                      <a:pPr algn="ctr"/>
                      <a:r>
                        <a:rPr lang="en-AU" sz="1400" dirty="0"/>
                        <a:t>6.07***</a:t>
                      </a:r>
                    </a:p>
                  </a:txBody>
                  <a:tcPr anchor="ctr"/>
                </a:tc>
                <a:tc>
                  <a:txBody>
                    <a:bodyPr/>
                    <a:lstStyle/>
                    <a:p>
                      <a:pPr algn="ctr"/>
                      <a:r>
                        <a:rPr lang="en-AU" sz="1400" dirty="0">
                          <a:solidFill>
                            <a:srgbClr val="C00000"/>
                          </a:solidFill>
                        </a:rPr>
                        <a:t>1.62</a:t>
                      </a:r>
                    </a:p>
                  </a:txBody>
                  <a:tcPr anchor="ctr"/>
                </a:tc>
                <a:extLst>
                  <a:ext uri="{0D108BD9-81ED-4DB2-BD59-A6C34878D82A}">
                    <a16:rowId xmlns:a16="http://schemas.microsoft.com/office/drawing/2014/main" val="3958264019"/>
                  </a:ext>
                </a:extLst>
              </a:tr>
              <a:tr h="0">
                <a:tc>
                  <a:txBody>
                    <a:bodyPr/>
                    <a:lstStyle/>
                    <a:p>
                      <a:pPr algn="r"/>
                      <a:r>
                        <a:rPr lang="en-AU" sz="1400" dirty="0"/>
                        <a:t>Log(Trial Number)</a:t>
                      </a:r>
                    </a:p>
                  </a:txBody>
                  <a:tcPr/>
                </a:tc>
                <a:tc>
                  <a:txBody>
                    <a:bodyPr/>
                    <a:lstStyle/>
                    <a:p>
                      <a:pPr algn="ctr"/>
                      <a:r>
                        <a:rPr lang="en-AU" sz="1400" dirty="0"/>
                        <a:t>0.05</a:t>
                      </a:r>
                    </a:p>
                  </a:txBody>
                  <a:tcPr anchor="ctr"/>
                </a:tc>
                <a:tc>
                  <a:txBody>
                    <a:bodyPr/>
                    <a:lstStyle/>
                    <a:p>
                      <a:pPr algn="ctr"/>
                      <a:r>
                        <a:rPr lang="en-AU" sz="1400" dirty="0"/>
                        <a:t>0.03</a:t>
                      </a:r>
                    </a:p>
                  </a:txBody>
                  <a:tcPr anchor="ctr"/>
                </a:tc>
                <a:tc>
                  <a:txBody>
                    <a:bodyPr/>
                    <a:lstStyle/>
                    <a:p>
                      <a:pPr algn="ctr"/>
                      <a:r>
                        <a:rPr lang="en-AU" sz="1400" dirty="0"/>
                        <a:t>1.54</a:t>
                      </a:r>
                    </a:p>
                  </a:txBody>
                  <a:tcPr anchor="ctr"/>
                </a:tc>
                <a:tc>
                  <a:txBody>
                    <a:bodyPr/>
                    <a:lstStyle/>
                    <a:p>
                      <a:pPr algn="ctr"/>
                      <a:r>
                        <a:rPr lang="en-AU" sz="1400" dirty="0"/>
                        <a:t>1.05</a:t>
                      </a:r>
                    </a:p>
                  </a:txBody>
                  <a:tcPr anchor="ctr"/>
                </a:tc>
                <a:extLst>
                  <a:ext uri="{0D108BD9-81ED-4DB2-BD59-A6C34878D82A}">
                    <a16:rowId xmlns:a16="http://schemas.microsoft.com/office/drawing/2014/main" val="1253203055"/>
                  </a:ext>
                </a:extLst>
              </a:tr>
              <a:tr h="0">
                <a:tc>
                  <a:txBody>
                    <a:bodyPr/>
                    <a:lstStyle/>
                    <a:p>
                      <a:pPr algn="r"/>
                      <a:r>
                        <a:rPr lang="en-AU" sz="1400" dirty="0"/>
                        <a:t>Previous RewP × Previous Response1</a:t>
                      </a:r>
                    </a:p>
                  </a:txBody>
                  <a:tcPr/>
                </a:tc>
                <a:tc>
                  <a:txBody>
                    <a:bodyPr/>
                    <a:lstStyle/>
                    <a:p>
                      <a:pPr algn="ctr"/>
                      <a:r>
                        <a:rPr lang="en-AU" sz="1400" dirty="0"/>
                        <a:t>0.01</a:t>
                      </a:r>
                    </a:p>
                  </a:txBody>
                  <a:tcPr anchor="ctr"/>
                </a:tc>
                <a:tc>
                  <a:txBody>
                    <a:bodyPr/>
                    <a:lstStyle/>
                    <a:p>
                      <a:pPr algn="ctr"/>
                      <a:r>
                        <a:rPr lang="en-AU" sz="1400" dirty="0"/>
                        <a:t>0.01</a:t>
                      </a:r>
                    </a:p>
                  </a:txBody>
                  <a:tcPr anchor="ctr"/>
                </a:tc>
                <a:tc>
                  <a:txBody>
                    <a:bodyPr/>
                    <a:lstStyle/>
                    <a:p>
                      <a:pPr algn="ctr"/>
                      <a:r>
                        <a:rPr lang="en-AU" sz="1400" dirty="0"/>
                        <a:t>1.93</a:t>
                      </a:r>
                      <a:r>
                        <a:rPr lang="en-AU" sz="1400" baseline="0" dirty="0"/>
                        <a:t>†</a:t>
                      </a:r>
                    </a:p>
                  </a:txBody>
                  <a:tcPr anchor="ctr"/>
                </a:tc>
                <a:tc>
                  <a:txBody>
                    <a:bodyPr/>
                    <a:lstStyle/>
                    <a:p>
                      <a:pPr algn="ctr"/>
                      <a:r>
                        <a:rPr lang="en-AU" sz="1400" dirty="0"/>
                        <a:t>1.01</a:t>
                      </a:r>
                    </a:p>
                  </a:txBody>
                  <a:tcPr anchor="ctr"/>
                </a:tc>
                <a:extLst>
                  <a:ext uri="{0D108BD9-81ED-4DB2-BD59-A6C34878D82A}">
                    <a16:rowId xmlns:a16="http://schemas.microsoft.com/office/drawing/2014/main" val="3363800080"/>
                  </a:ext>
                </a:extLst>
              </a:tr>
              <a:tr h="0">
                <a:tc>
                  <a:txBody>
                    <a:bodyPr/>
                    <a:lstStyle/>
                    <a:p>
                      <a:pPr algn="r"/>
                      <a:r>
                        <a:rPr lang="en-AU" sz="1400" dirty="0"/>
                        <a:t>Previous RewP × Previous Reward1</a:t>
                      </a:r>
                    </a:p>
                  </a:txBody>
                  <a:tcPr/>
                </a:tc>
                <a:tc>
                  <a:txBody>
                    <a:bodyPr/>
                    <a:lstStyle/>
                    <a:p>
                      <a:pPr algn="ctr"/>
                      <a:r>
                        <a:rPr lang="en-AU" sz="1400" dirty="0"/>
                        <a:t>0.00</a:t>
                      </a:r>
                    </a:p>
                  </a:txBody>
                  <a:tcPr anchor="ctr"/>
                </a:tc>
                <a:tc>
                  <a:txBody>
                    <a:bodyPr/>
                    <a:lstStyle/>
                    <a:p>
                      <a:pPr algn="ctr"/>
                      <a:r>
                        <a:rPr lang="en-AU" sz="1400" dirty="0"/>
                        <a:t>0.01</a:t>
                      </a:r>
                    </a:p>
                  </a:txBody>
                  <a:tcPr anchor="ctr"/>
                </a:tc>
                <a:tc>
                  <a:txBody>
                    <a:bodyPr/>
                    <a:lstStyle/>
                    <a:p>
                      <a:pPr algn="ctr"/>
                      <a:r>
                        <a:rPr lang="en-AU" sz="1400" dirty="0"/>
                        <a:t>0.30</a:t>
                      </a:r>
                    </a:p>
                  </a:txBody>
                  <a:tcPr anchor="ctr"/>
                </a:tc>
                <a:tc>
                  <a:txBody>
                    <a:bodyPr/>
                    <a:lstStyle/>
                    <a:p>
                      <a:pPr algn="ctr"/>
                      <a:r>
                        <a:rPr lang="en-AU" sz="1400" dirty="0"/>
                        <a:t>1.00</a:t>
                      </a:r>
                    </a:p>
                  </a:txBody>
                  <a:tcPr anchor="ctr"/>
                </a:tc>
                <a:extLst>
                  <a:ext uri="{0D108BD9-81ED-4DB2-BD59-A6C34878D82A}">
                    <a16:rowId xmlns:a16="http://schemas.microsoft.com/office/drawing/2014/main" val="3111665846"/>
                  </a:ext>
                </a:extLst>
              </a:tr>
              <a:tr h="11922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Response1 × Previous Reward1</a:t>
                      </a:r>
                    </a:p>
                  </a:txBody>
                  <a:tcPr/>
                </a:tc>
                <a:tc>
                  <a:txBody>
                    <a:bodyPr/>
                    <a:lstStyle/>
                    <a:p>
                      <a:pPr algn="ctr"/>
                      <a:r>
                        <a:rPr lang="en-AU" sz="1400" dirty="0"/>
                        <a:t>0.87</a:t>
                      </a:r>
                    </a:p>
                  </a:txBody>
                  <a:tcPr anchor="ctr"/>
                </a:tc>
                <a:tc>
                  <a:txBody>
                    <a:bodyPr/>
                    <a:lstStyle/>
                    <a:p>
                      <a:pPr algn="ctr"/>
                      <a:r>
                        <a:rPr lang="en-AU" sz="1400" dirty="0"/>
                        <a:t>0.05</a:t>
                      </a:r>
                    </a:p>
                  </a:txBody>
                  <a:tcPr anchor="ctr"/>
                </a:tc>
                <a:tc>
                  <a:txBody>
                    <a:bodyPr/>
                    <a:lstStyle/>
                    <a:p>
                      <a:pPr algn="ctr"/>
                      <a:r>
                        <a:rPr lang="en-AU" sz="1400" dirty="0"/>
                        <a:t>18.55***</a:t>
                      </a:r>
                    </a:p>
                  </a:txBody>
                  <a:tcPr anchor="ctr"/>
                </a:tc>
                <a:tc>
                  <a:txBody>
                    <a:bodyPr/>
                    <a:lstStyle/>
                    <a:p>
                      <a:pPr algn="ctr"/>
                      <a:r>
                        <a:rPr lang="en-AU" sz="1400" dirty="0">
                          <a:solidFill>
                            <a:srgbClr val="C00000"/>
                          </a:solidFill>
                        </a:rPr>
                        <a:t>2.38</a:t>
                      </a:r>
                    </a:p>
                  </a:txBody>
                  <a:tcPr anchor="ctr"/>
                </a:tc>
                <a:extLst>
                  <a:ext uri="{0D108BD9-81ED-4DB2-BD59-A6C34878D82A}">
                    <a16:rowId xmlns:a16="http://schemas.microsoft.com/office/drawing/2014/main" val="3416076351"/>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RewP × Previous Response1 ×</a:t>
                      </a:r>
                    </a:p>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Reward1</a:t>
                      </a:r>
                    </a:p>
                  </a:txBody>
                  <a:tcPr/>
                </a:tc>
                <a:tc>
                  <a:txBody>
                    <a:bodyPr/>
                    <a:lstStyle/>
                    <a:p>
                      <a:pPr algn="ctr"/>
                      <a:r>
                        <a:rPr lang="en-AU" sz="1400" dirty="0"/>
                        <a:t>-0.00</a:t>
                      </a:r>
                    </a:p>
                  </a:txBody>
                  <a:tcPr anchor="ctr"/>
                </a:tc>
                <a:tc>
                  <a:txBody>
                    <a:bodyPr/>
                    <a:lstStyle/>
                    <a:p>
                      <a:pPr algn="ctr"/>
                      <a:r>
                        <a:rPr lang="en-AU" sz="1400" dirty="0"/>
                        <a:t>0.01</a:t>
                      </a:r>
                    </a:p>
                  </a:txBody>
                  <a:tcPr anchor="ctr"/>
                </a:tc>
                <a:tc>
                  <a:txBody>
                    <a:bodyPr/>
                    <a:lstStyle/>
                    <a:p>
                      <a:pPr algn="ctr"/>
                      <a:r>
                        <a:rPr lang="en-AU" sz="1400" dirty="0"/>
                        <a:t>-0.55</a:t>
                      </a:r>
                    </a:p>
                  </a:txBody>
                  <a:tcPr anchor="ctr"/>
                </a:tc>
                <a:tc>
                  <a:txBody>
                    <a:bodyPr/>
                    <a:lstStyle/>
                    <a:p>
                      <a:pPr algn="ctr"/>
                      <a:r>
                        <a:rPr lang="en-AU" sz="1400" dirty="0">
                          <a:solidFill>
                            <a:schemeClr val="tx1"/>
                          </a:solidFill>
                        </a:rPr>
                        <a:t>1.00</a:t>
                      </a:r>
                    </a:p>
                  </a:txBody>
                  <a:tcPr anchor="ctr"/>
                </a:tc>
                <a:extLst>
                  <a:ext uri="{0D108BD9-81ED-4DB2-BD59-A6C34878D82A}">
                    <a16:rowId xmlns:a16="http://schemas.microsoft.com/office/drawing/2014/main" val="3641685196"/>
                  </a:ext>
                </a:extLst>
              </a:tr>
              <a:tr h="370840">
                <a:tc>
                  <a:txBody>
                    <a:bodyPr/>
                    <a:lstStyle/>
                    <a:p>
                      <a:pPr marL="0" algn="l" defTabSz="914400" rtl="0" eaLnBrk="1" latinLnBrk="0" hangingPunct="1"/>
                      <a:r>
                        <a:rPr lang="en-AU" sz="1400" b="1" kern="1200" dirty="0">
                          <a:solidFill>
                            <a:schemeClr val="lt1"/>
                          </a:solidFill>
                          <a:latin typeface="+mn-lt"/>
                          <a:ea typeface="+mn-ea"/>
                          <a:cs typeface="+mn-cs"/>
                        </a:rPr>
                        <a:t>Random</a:t>
                      </a:r>
                    </a:p>
                  </a:txBody>
                  <a:tcPr>
                    <a:solidFill>
                      <a:srgbClr val="003A96"/>
                    </a:solidFill>
                  </a:tcPr>
                </a:tc>
                <a:tc>
                  <a:txBody>
                    <a:bodyPr/>
                    <a:lstStyle/>
                    <a:p>
                      <a:pPr marL="0" algn="ctr" defTabSz="914400" rtl="0" eaLnBrk="1" latinLnBrk="0" hangingPunct="1"/>
                      <a:r>
                        <a:rPr lang="en-AU" sz="1400" b="1" kern="1200" dirty="0">
                          <a:solidFill>
                            <a:schemeClr val="lt1"/>
                          </a:solidFill>
                          <a:latin typeface="+mn-lt"/>
                          <a:ea typeface="+mn-ea"/>
                          <a:cs typeface="+mn-cs"/>
                        </a:rPr>
                        <a:t>Estimate</a:t>
                      </a:r>
                    </a:p>
                  </a:txBody>
                  <a:tcPr>
                    <a:solidFill>
                      <a:srgbClr val="003A96"/>
                    </a:solidFill>
                  </a:tcPr>
                </a:tc>
                <a:tc gridSpan="3">
                  <a:txBody>
                    <a:bodyPr/>
                    <a:lstStyle/>
                    <a:p>
                      <a:pPr marL="0" algn="ctr" defTabSz="914400" rtl="0" eaLnBrk="1" latinLnBrk="0" hangingPunct="1"/>
                      <a:r>
                        <a:rPr lang="en-AU" sz="1400" b="1" kern="1200" dirty="0">
                          <a:solidFill>
                            <a:schemeClr val="lt1"/>
                          </a:solidFill>
                          <a:latin typeface="+mn-lt"/>
                          <a:ea typeface="+mn-ea"/>
                          <a:cs typeface="+mn-cs"/>
                        </a:rPr>
                        <a:t>SD</a:t>
                      </a:r>
                    </a:p>
                  </a:txBody>
                  <a:tcPr>
                    <a:solidFill>
                      <a:srgbClr val="003A96"/>
                    </a:solidFill>
                  </a:tcPr>
                </a:tc>
                <a:tc hMerge="1">
                  <a:txBody>
                    <a:bodyPr/>
                    <a:lstStyle/>
                    <a:p>
                      <a:endParaRPr lang="en-AU"/>
                    </a:p>
                  </a:txBody>
                  <a:tcPr/>
                </a:tc>
                <a:tc hMerge="1">
                  <a:txBody>
                    <a:bodyPr/>
                    <a:lstStyle/>
                    <a:p>
                      <a:pPr marL="0" algn="ctr" defTabSz="914400" rtl="0" eaLnBrk="1" latinLnBrk="0" hangingPunct="1"/>
                      <a:endParaRPr lang="en-AU" sz="1800" b="1" kern="1200" dirty="0">
                        <a:solidFill>
                          <a:schemeClr val="lt1"/>
                        </a:solidFill>
                        <a:latin typeface="+mn-lt"/>
                        <a:ea typeface="+mn-ea"/>
                        <a:cs typeface="+mn-cs"/>
                      </a:endParaRPr>
                    </a:p>
                  </a:txBody>
                  <a:tcPr>
                    <a:solidFill>
                      <a:srgbClr val="003A96"/>
                    </a:solidFill>
                  </a:tcPr>
                </a:tc>
                <a:extLst>
                  <a:ext uri="{0D108BD9-81ED-4DB2-BD59-A6C34878D82A}">
                    <a16:rowId xmlns:a16="http://schemas.microsoft.com/office/drawing/2014/main" val="2025333498"/>
                  </a:ext>
                </a:extLst>
              </a:tr>
              <a:tr h="0">
                <a:tc>
                  <a:txBody>
                    <a:bodyPr/>
                    <a:lstStyle/>
                    <a:p>
                      <a:pPr algn="r"/>
                      <a:r>
                        <a:rPr lang="en-AU" sz="1400" dirty="0"/>
                        <a:t>Intercept</a:t>
                      </a:r>
                    </a:p>
                  </a:txBody>
                  <a:tcPr/>
                </a:tc>
                <a:tc>
                  <a:txBody>
                    <a:bodyPr/>
                    <a:lstStyle/>
                    <a:p>
                      <a:pPr algn="ctr"/>
                      <a:r>
                        <a:rPr lang="en-AU" sz="1400" dirty="0"/>
                        <a:t>0.02</a:t>
                      </a:r>
                    </a:p>
                  </a:txBody>
                  <a:tcPr/>
                </a:tc>
                <a:tc gridSpan="3">
                  <a:txBody>
                    <a:bodyPr/>
                    <a:lstStyle/>
                    <a:p>
                      <a:pPr algn="ctr"/>
                      <a:r>
                        <a:rPr lang="en-AU" sz="1400" dirty="0"/>
                        <a:t>0.15</a:t>
                      </a:r>
                    </a:p>
                  </a:txBody>
                  <a:tcPr/>
                </a:tc>
                <a:tc hMerge="1">
                  <a:txBody>
                    <a:bodyPr/>
                    <a:lstStyle/>
                    <a:p>
                      <a:endParaRPr lang="en-AU"/>
                    </a:p>
                  </a:txBody>
                  <a:tcPr/>
                </a:tc>
                <a:tc hMerge="1">
                  <a:txBody>
                    <a:bodyPr/>
                    <a:lstStyle/>
                    <a:p>
                      <a:endParaRPr dirty="0"/>
                    </a:p>
                  </a:txBody>
                  <a:tcPr/>
                </a:tc>
                <a:extLst>
                  <a:ext uri="{0D108BD9-81ED-4DB2-BD59-A6C34878D82A}">
                    <a16:rowId xmlns:a16="http://schemas.microsoft.com/office/drawing/2014/main" val="3003674583"/>
                  </a:ext>
                </a:extLst>
              </a:tr>
            </a:tbl>
          </a:graphicData>
        </a:graphic>
      </p:graphicFrame>
      <p:pic>
        <p:nvPicPr>
          <p:cNvPr id="25" name="Graphic 24">
            <a:extLst>
              <a:ext uri="{FF2B5EF4-FFF2-40B4-BE49-F238E27FC236}">
                <a16:creationId xmlns:a16="http://schemas.microsoft.com/office/drawing/2014/main" id="{6EEC357C-8D4B-4AA2-F770-72DC668204E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156544" y="1040794"/>
            <a:ext cx="5722631" cy="5100030"/>
          </a:xfrm>
          <a:prstGeom prst="rect">
            <a:avLst/>
          </a:prstGeom>
        </p:spPr>
      </p:pic>
    </p:spTree>
    <p:extLst>
      <p:ext uri="{BB962C8B-B14F-4D97-AF65-F5344CB8AC3E}">
        <p14:creationId xmlns:p14="http://schemas.microsoft.com/office/powerpoint/2010/main" val="62334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9"/>
                                        </p:tgtEl>
                                        <p:attrNameLst>
                                          <p:attrName>style.opacity</p:attrName>
                                        </p:attrNameLst>
                                      </p:cBhvr>
                                      <p:to>
                                        <p:strVal val="0.25"/>
                                      </p:to>
                                    </p:set>
                                    <p:animEffect filter="image" prLst="opacity: 0.25">
                                      <p:cBhvr rctx="IE">
                                        <p:cTn id="7" dur="indefinite"/>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82135-6EC2-3519-D5DD-0C2FBACB4EEF}"/>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9CF930-E57B-5A88-92B5-12B916766A1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DB9CF930-E57B-5A88-92B5-12B916766A1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E13AD7BB-49F7-50D4-01F4-308CAA35CC9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F486E625-AF27-5F3B-785E-C143279C52B8}"/>
              </a:ext>
            </a:extLst>
          </p:cNvPr>
          <p:cNvSpPr>
            <a:spLocks noGrp="1"/>
          </p:cNvSpPr>
          <p:nvPr>
            <p:ph type="title"/>
          </p:nvPr>
        </p:nvSpPr>
        <p:spPr/>
        <p:txBody>
          <a:bodyPr/>
          <a:lstStyle/>
          <a:p>
            <a:r>
              <a:rPr lang="en-US" dirty="0">
                <a:solidFill>
                  <a:srgbClr val="003A96"/>
                </a:solidFill>
              </a:rPr>
              <a:t>Rodent Choice Behavior and Neural Response</a:t>
            </a:r>
            <a:endParaRPr lang="en-US" dirty="0"/>
          </a:p>
        </p:txBody>
      </p:sp>
      <p:sp>
        <p:nvSpPr>
          <p:cNvPr id="8" name="Footer Placeholder 7">
            <a:extLst>
              <a:ext uri="{FF2B5EF4-FFF2-40B4-BE49-F238E27FC236}">
                <a16:creationId xmlns:a16="http://schemas.microsoft.com/office/drawing/2014/main" id="{5935C124-C793-D8F9-ED41-A99F8AA5AB0C}"/>
              </a:ext>
            </a:extLst>
          </p:cNvPr>
          <p:cNvSpPr>
            <a:spLocks noGrp="1"/>
          </p:cNvSpPr>
          <p:nvPr>
            <p:ph type="ftr" sz="quarter" idx="10"/>
          </p:nvPr>
        </p:nvSpPr>
        <p:spPr/>
        <p:txBody>
          <a:bodyPr/>
          <a:lstStyle/>
          <a:p>
            <a:r>
              <a:rPr lang="en-US"/>
              <a:t>Center for Depression, Anxiety, and Stress Research   |   Confidential—do not copy or distribute</a:t>
            </a:r>
          </a:p>
        </p:txBody>
      </p:sp>
      <p:graphicFrame>
        <p:nvGraphicFramePr>
          <p:cNvPr id="4" name="Content Placeholder 10">
            <a:extLst>
              <a:ext uri="{FF2B5EF4-FFF2-40B4-BE49-F238E27FC236}">
                <a16:creationId xmlns:a16="http://schemas.microsoft.com/office/drawing/2014/main" id="{0942FC54-6562-5420-6D1B-4D7EF90F4A73}"/>
              </a:ext>
            </a:extLst>
          </p:cNvPr>
          <p:cNvGraphicFramePr>
            <a:graphicFrameLocks/>
          </p:cNvGraphicFramePr>
          <p:nvPr>
            <p:extLst>
              <p:ext uri="{D42A27DB-BD31-4B8C-83A1-F6EECF244321}">
                <p14:modId xmlns:p14="http://schemas.microsoft.com/office/powerpoint/2010/main" val="3539898726"/>
              </p:ext>
            </p:extLst>
          </p:nvPr>
        </p:nvGraphicFramePr>
        <p:xfrm>
          <a:off x="706864" y="1031829"/>
          <a:ext cx="5389136" cy="5158506"/>
        </p:xfrm>
        <a:graphic>
          <a:graphicData uri="http://schemas.openxmlformats.org/drawingml/2006/table">
            <a:tbl>
              <a:tblPr firstRow="1" bandRow="1">
                <a:tableStyleId>{5C22544A-7EE6-4342-B048-85BDC9FD1C3A}</a:tableStyleId>
              </a:tblPr>
              <a:tblGrid>
                <a:gridCol w="2010649">
                  <a:extLst>
                    <a:ext uri="{9D8B030D-6E8A-4147-A177-3AD203B41FA5}">
                      <a16:colId xmlns:a16="http://schemas.microsoft.com/office/drawing/2014/main" val="4254874477"/>
                    </a:ext>
                  </a:extLst>
                </a:gridCol>
                <a:gridCol w="924640">
                  <a:extLst>
                    <a:ext uri="{9D8B030D-6E8A-4147-A177-3AD203B41FA5}">
                      <a16:colId xmlns:a16="http://schemas.microsoft.com/office/drawing/2014/main" val="2955841285"/>
                    </a:ext>
                  </a:extLst>
                </a:gridCol>
                <a:gridCol w="613461">
                  <a:extLst>
                    <a:ext uri="{9D8B030D-6E8A-4147-A177-3AD203B41FA5}">
                      <a16:colId xmlns:a16="http://schemas.microsoft.com/office/drawing/2014/main" val="185585554"/>
                    </a:ext>
                  </a:extLst>
                </a:gridCol>
                <a:gridCol w="1129127">
                  <a:extLst>
                    <a:ext uri="{9D8B030D-6E8A-4147-A177-3AD203B41FA5}">
                      <a16:colId xmlns:a16="http://schemas.microsoft.com/office/drawing/2014/main" val="1897123697"/>
                    </a:ext>
                  </a:extLst>
                </a:gridCol>
                <a:gridCol w="711259">
                  <a:extLst>
                    <a:ext uri="{9D8B030D-6E8A-4147-A177-3AD203B41FA5}">
                      <a16:colId xmlns:a16="http://schemas.microsoft.com/office/drawing/2014/main" val="3043965437"/>
                    </a:ext>
                  </a:extLst>
                </a:gridCol>
              </a:tblGrid>
              <a:tr h="368066">
                <a:tc>
                  <a:txBody>
                    <a:bodyPr/>
                    <a:lstStyle/>
                    <a:p>
                      <a:r>
                        <a:rPr lang="en-AU" sz="1400" dirty="0"/>
                        <a:t>Fixed</a:t>
                      </a:r>
                    </a:p>
                  </a:txBody>
                  <a:tcPr>
                    <a:solidFill>
                      <a:srgbClr val="003A96"/>
                    </a:solidFill>
                  </a:tcPr>
                </a:tc>
                <a:tc>
                  <a:txBody>
                    <a:bodyPr/>
                    <a:lstStyle/>
                    <a:p>
                      <a:pPr algn="ctr"/>
                      <a:r>
                        <a:rPr lang="en-AU" sz="1400" dirty="0"/>
                        <a:t>Estimate</a:t>
                      </a:r>
                    </a:p>
                  </a:txBody>
                  <a:tcPr>
                    <a:solidFill>
                      <a:srgbClr val="003A96"/>
                    </a:solidFill>
                  </a:tcPr>
                </a:tc>
                <a:tc>
                  <a:txBody>
                    <a:bodyPr/>
                    <a:lstStyle/>
                    <a:p>
                      <a:pPr algn="ctr"/>
                      <a:r>
                        <a:rPr lang="en-AU" sz="1400" dirty="0"/>
                        <a:t>SE</a:t>
                      </a:r>
                    </a:p>
                  </a:txBody>
                  <a:tcPr>
                    <a:solidFill>
                      <a:srgbClr val="003A96"/>
                    </a:solidFill>
                  </a:tcPr>
                </a:tc>
                <a:tc>
                  <a:txBody>
                    <a:bodyPr/>
                    <a:lstStyle/>
                    <a:p>
                      <a:pPr algn="ctr"/>
                      <a:r>
                        <a:rPr lang="en-AU" sz="1400" dirty="0"/>
                        <a:t>z</a:t>
                      </a:r>
                    </a:p>
                  </a:txBody>
                  <a:tcPr>
                    <a:solidFill>
                      <a:srgbClr val="003A96"/>
                    </a:solidFill>
                  </a:tcPr>
                </a:tc>
                <a:tc>
                  <a:txBody>
                    <a:bodyPr/>
                    <a:lstStyle/>
                    <a:p>
                      <a:pPr algn="ctr"/>
                      <a:r>
                        <a:rPr lang="en-AU" sz="1400" dirty="0"/>
                        <a:t>OR</a:t>
                      </a:r>
                    </a:p>
                  </a:txBody>
                  <a:tcPr>
                    <a:solidFill>
                      <a:srgbClr val="003A96"/>
                    </a:solidFill>
                  </a:tcPr>
                </a:tc>
                <a:extLst>
                  <a:ext uri="{0D108BD9-81ED-4DB2-BD59-A6C34878D82A}">
                    <a16:rowId xmlns:a16="http://schemas.microsoft.com/office/drawing/2014/main" val="4087527833"/>
                  </a:ext>
                </a:extLst>
              </a:tr>
              <a:tr h="0">
                <a:tc>
                  <a:txBody>
                    <a:bodyPr/>
                    <a:lstStyle/>
                    <a:p>
                      <a:pPr algn="r"/>
                      <a:r>
                        <a:rPr lang="en-AU" sz="1400" dirty="0"/>
                        <a:t>Intercept</a:t>
                      </a:r>
                    </a:p>
                  </a:txBody>
                  <a:tcPr/>
                </a:tc>
                <a:tc>
                  <a:txBody>
                    <a:bodyPr/>
                    <a:lstStyle/>
                    <a:p>
                      <a:pPr algn="ctr"/>
                      <a:r>
                        <a:rPr lang="en-AU" sz="1400" dirty="0"/>
                        <a:t>-0.22</a:t>
                      </a:r>
                    </a:p>
                  </a:txBody>
                  <a:tcPr anchor="ctr"/>
                </a:tc>
                <a:tc>
                  <a:txBody>
                    <a:bodyPr/>
                    <a:lstStyle/>
                    <a:p>
                      <a:pPr algn="ctr"/>
                      <a:r>
                        <a:rPr lang="en-AU" sz="1400" dirty="0"/>
                        <a:t>0.15</a:t>
                      </a:r>
                    </a:p>
                  </a:txBody>
                  <a:tcPr anchor="ctr"/>
                </a:tc>
                <a:tc>
                  <a:txBody>
                    <a:bodyPr/>
                    <a:lstStyle/>
                    <a:p>
                      <a:pPr algn="ctr"/>
                      <a:r>
                        <a:rPr lang="en-AU" sz="1400" dirty="0"/>
                        <a:t>-1.48</a:t>
                      </a:r>
                    </a:p>
                  </a:txBody>
                  <a:tcPr anchor="ctr"/>
                </a:tc>
                <a:tc>
                  <a:txBody>
                    <a:bodyPr/>
                    <a:lstStyle/>
                    <a:p>
                      <a:pPr algn="ctr"/>
                      <a:r>
                        <a:rPr lang="en-AU" sz="1400" dirty="0"/>
                        <a:t>0.80</a:t>
                      </a:r>
                    </a:p>
                  </a:txBody>
                  <a:tcPr anchor="ctr"/>
                </a:tc>
                <a:extLst>
                  <a:ext uri="{0D108BD9-81ED-4DB2-BD59-A6C34878D82A}">
                    <a16:rowId xmlns:a16="http://schemas.microsoft.com/office/drawing/2014/main" val="3254385357"/>
                  </a:ext>
                </a:extLst>
              </a:tr>
              <a:tr h="0">
                <a:tc>
                  <a:txBody>
                    <a:bodyPr/>
                    <a:lstStyle/>
                    <a:p>
                      <a:pPr algn="r"/>
                      <a:r>
                        <a:rPr lang="en-AU" sz="1400" dirty="0"/>
                        <a:t>Previous RewP</a:t>
                      </a:r>
                    </a:p>
                  </a:txBody>
                  <a:tcPr/>
                </a:tc>
                <a:tc>
                  <a:txBody>
                    <a:bodyPr/>
                    <a:lstStyle/>
                    <a:p>
                      <a:pPr algn="ctr"/>
                      <a:r>
                        <a:rPr lang="en-AU" sz="1400" dirty="0"/>
                        <a:t>-0.01</a:t>
                      </a:r>
                    </a:p>
                  </a:txBody>
                  <a:tcPr anchor="ctr"/>
                </a:tc>
                <a:tc>
                  <a:txBody>
                    <a:bodyPr/>
                    <a:lstStyle/>
                    <a:p>
                      <a:pPr algn="ctr"/>
                      <a:r>
                        <a:rPr lang="en-AU" sz="1400" dirty="0"/>
                        <a:t>0.04</a:t>
                      </a:r>
                    </a:p>
                  </a:txBody>
                  <a:tcPr anchor="ctr"/>
                </a:tc>
                <a:tc>
                  <a:txBody>
                    <a:bodyPr/>
                    <a:lstStyle/>
                    <a:p>
                      <a:pPr algn="ctr"/>
                      <a:r>
                        <a:rPr lang="en-AU" sz="1400" dirty="0"/>
                        <a:t>-0.14</a:t>
                      </a:r>
                    </a:p>
                  </a:txBody>
                  <a:tcPr anchor="ctr"/>
                </a:tc>
                <a:tc>
                  <a:txBody>
                    <a:bodyPr/>
                    <a:lstStyle/>
                    <a:p>
                      <a:pPr algn="ctr"/>
                      <a:r>
                        <a:rPr lang="en-AU" sz="1400" dirty="0">
                          <a:solidFill>
                            <a:schemeClr val="tx1"/>
                          </a:solidFill>
                        </a:rPr>
                        <a:t>0.99</a:t>
                      </a:r>
                    </a:p>
                  </a:txBody>
                  <a:tcPr anchor="ctr"/>
                </a:tc>
                <a:extLst>
                  <a:ext uri="{0D108BD9-81ED-4DB2-BD59-A6C34878D82A}">
                    <a16:rowId xmlns:a16="http://schemas.microsoft.com/office/drawing/2014/main" val="1340356992"/>
                  </a:ext>
                </a:extLst>
              </a:tr>
              <a:tr h="149116">
                <a:tc>
                  <a:txBody>
                    <a:bodyPr/>
                    <a:lstStyle/>
                    <a:p>
                      <a:pPr algn="r"/>
                      <a:r>
                        <a:rPr lang="en-AU" sz="1400" dirty="0"/>
                        <a:t>Previous Response1</a:t>
                      </a:r>
                    </a:p>
                  </a:txBody>
                  <a:tcPr/>
                </a:tc>
                <a:tc>
                  <a:txBody>
                    <a:bodyPr/>
                    <a:lstStyle/>
                    <a:p>
                      <a:pPr algn="ctr"/>
                      <a:r>
                        <a:rPr lang="en-AU" sz="1400" dirty="0"/>
                        <a:t>-0.62</a:t>
                      </a:r>
                    </a:p>
                  </a:txBody>
                  <a:tcPr anchor="ctr"/>
                </a:tc>
                <a:tc>
                  <a:txBody>
                    <a:bodyPr/>
                    <a:lstStyle/>
                    <a:p>
                      <a:pPr algn="ctr"/>
                      <a:r>
                        <a:rPr lang="en-AU" sz="1400" dirty="0"/>
                        <a:t>0.05</a:t>
                      </a:r>
                    </a:p>
                  </a:txBody>
                  <a:tcPr anchor="ctr"/>
                </a:tc>
                <a:tc>
                  <a:txBody>
                    <a:bodyPr/>
                    <a:lstStyle/>
                    <a:p>
                      <a:pPr algn="ctr"/>
                      <a:r>
                        <a:rPr lang="en-AU" sz="1400" dirty="0"/>
                        <a:t>-15.19***</a:t>
                      </a:r>
                    </a:p>
                  </a:txBody>
                  <a:tcPr anchor="ctr"/>
                </a:tc>
                <a:tc>
                  <a:txBody>
                    <a:bodyPr/>
                    <a:lstStyle/>
                    <a:p>
                      <a:pPr algn="ctr"/>
                      <a:r>
                        <a:rPr lang="en-AU" sz="1400" dirty="0">
                          <a:solidFill>
                            <a:srgbClr val="C00000"/>
                          </a:solidFill>
                        </a:rPr>
                        <a:t>0.54</a:t>
                      </a:r>
                    </a:p>
                  </a:txBody>
                  <a:tcPr anchor="ctr"/>
                </a:tc>
                <a:extLst>
                  <a:ext uri="{0D108BD9-81ED-4DB2-BD59-A6C34878D82A}">
                    <a16:rowId xmlns:a16="http://schemas.microsoft.com/office/drawing/2014/main" val="2972664174"/>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Reward1</a:t>
                      </a:r>
                    </a:p>
                  </a:txBody>
                  <a:tcPr/>
                </a:tc>
                <a:tc>
                  <a:txBody>
                    <a:bodyPr/>
                    <a:lstStyle/>
                    <a:p>
                      <a:pPr algn="ctr"/>
                      <a:r>
                        <a:rPr lang="en-AU" sz="1400" dirty="0"/>
                        <a:t>-0.09</a:t>
                      </a:r>
                    </a:p>
                  </a:txBody>
                  <a:tcPr anchor="ctr"/>
                </a:tc>
                <a:tc>
                  <a:txBody>
                    <a:bodyPr/>
                    <a:lstStyle/>
                    <a:p>
                      <a:pPr algn="ctr"/>
                      <a:r>
                        <a:rPr lang="en-AU" sz="1400" dirty="0"/>
                        <a:t>0.05</a:t>
                      </a:r>
                    </a:p>
                  </a:txBody>
                  <a:tcPr anchor="ctr"/>
                </a:tc>
                <a:tc>
                  <a:txBody>
                    <a:bodyPr/>
                    <a:lstStyle/>
                    <a:p>
                      <a:pPr algn="ctr"/>
                      <a:r>
                        <a:rPr lang="en-AU" sz="1400" dirty="0"/>
                        <a:t>-1.60</a:t>
                      </a:r>
                    </a:p>
                  </a:txBody>
                  <a:tcPr anchor="ctr"/>
                </a:tc>
                <a:tc>
                  <a:txBody>
                    <a:bodyPr/>
                    <a:lstStyle/>
                    <a:p>
                      <a:pPr algn="ctr"/>
                      <a:r>
                        <a:rPr lang="en-AU" sz="1400" dirty="0">
                          <a:solidFill>
                            <a:schemeClr val="tx1"/>
                          </a:solidFill>
                        </a:rPr>
                        <a:t>0.92</a:t>
                      </a:r>
                    </a:p>
                  </a:txBody>
                  <a:tcPr anchor="ctr"/>
                </a:tc>
                <a:extLst>
                  <a:ext uri="{0D108BD9-81ED-4DB2-BD59-A6C34878D82A}">
                    <a16:rowId xmlns:a16="http://schemas.microsoft.com/office/drawing/2014/main" val="2283819103"/>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PE</a:t>
                      </a:r>
                    </a:p>
                  </a:txBody>
                  <a:tcPr/>
                </a:tc>
                <a:tc>
                  <a:txBody>
                    <a:bodyPr/>
                    <a:lstStyle/>
                    <a:p>
                      <a:pPr algn="ctr"/>
                      <a:r>
                        <a:rPr lang="en-AU" sz="1400" dirty="0"/>
                        <a:t>-0.14</a:t>
                      </a:r>
                    </a:p>
                  </a:txBody>
                  <a:tcPr anchor="ctr"/>
                </a:tc>
                <a:tc>
                  <a:txBody>
                    <a:bodyPr/>
                    <a:lstStyle/>
                    <a:p>
                      <a:pPr algn="ctr"/>
                      <a:r>
                        <a:rPr lang="en-AU" sz="1400" dirty="0"/>
                        <a:t>0.08</a:t>
                      </a:r>
                    </a:p>
                  </a:txBody>
                  <a:tcPr anchor="ctr"/>
                </a:tc>
                <a:tc>
                  <a:txBody>
                    <a:bodyPr/>
                    <a:lstStyle/>
                    <a:p>
                      <a:pPr algn="ctr"/>
                      <a:r>
                        <a:rPr lang="en-AU" sz="1400" dirty="0"/>
                        <a:t>-1.85</a:t>
                      </a:r>
                      <a:r>
                        <a:rPr lang="en-AU" sz="1400" baseline="0" dirty="0"/>
                        <a:t>†</a:t>
                      </a:r>
                      <a:endParaRPr lang="en-AU" sz="1400" dirty="0"/>
                    </a:p>
                  </a:txBody>
                  <a:tcPr anchor="ctr"/>
                </a:tc>
                <a:tc>
                  <a:txBody>
                    <a:bodyPr/>
                    <a:lstStyle/>
                    <a:p>
                      <a:pPr algn="ctr"/>
                      <a:r>
                        <a:rPr lang="en-AU" sz="1400" dirty="0">
                          <a:solidFill>
                            <a:schemeClr val="tx1"/>
                          </a:solidFill>
                        </a:rPr>
                        <a:t>0.87</a:t>
                      </a:r>
                    </a:p>
                  </a:txBody>
                  <a:tcPr anchor="ctr"/>
                </a:tc>
                <a:extLst>
                  <a:ext uri="{0D108BD9-81ED-4DB2-BD59-A6C34878D82A}">
                    <a16:rowId xmlns:a16="http://schemas.microsoft.com/office/drawing/2014/main" val="3958264019"/>
                  </a:ext>
                </a:extLst>
              </a:tr>
              <a:tr h="0">
                <a:tc>
                  <a:txBody>
                    <a:bodyPr/>
                    <a:lstStyle/>
                    <a:p>
                      <a:pPr algn="r"/>
                      <a:r>
                        <a:rPr lang="en-AU" sz="1400" dirty="0"/>
                        <a:t>Log(Trial Number)</a:t>
                      </a:r>
                    </a:p>
                  </a:txBody>
                  <a:tcPr/>
                </a:tc>
                <a:tc>
                  <a:txBody>
                    <a:bodyPr/>
                    <a:lstStyle/>
                    <a:p>
                      <a:pPr algn="ctr"/>
                      <a:r>
                        <a:rPr lang="en-AU" sz="1400" dirty="0"/>
                        <a:t>0.07</a:t>
                      </a:r>
                    </a:p>
                  </a:txBody>
                  <a:tcPr anchor="ctr"/>
                </a:tc>
                <a:tc>
                  <a:txBody>
                    <a:bodyPr/>
                    <a:lstStyle/>
                    <a:p>
                      <a:pPr algn="ctr"/>
                      <a:r>
                        <a:rPr lang="en-AU" sz="1400" dirty="0"/>
                        <a:t>0.03</a:t>
                      </a:r>
                    </a:p>
                  </a:txBody>
                  <a:tcPr anchor="ctr"/>
                </a:tc>
                <a:tc>
                  <a:txBody>
                    <a:bodyPr/>
                    <a:lstStyle/>
                    <a:p>
                      <a:pPr algn="ctr"/>
                      <a:r>
                        <a:rPr lang="en-AU" sz="1400" dirty="0"/>
                        <a:t>2.41*</a:t>
                      </a:r>
                    </a:p>
                  </a:txBody>
                  <a:tcPr anchor="ctr"/>
                </a:tc>
                <a:tc>
                  <a:txBody>
                    <a:bodyPr/>
                    <a:lstStyle/>
                    <a:p>
                      <a:pPr algn="ctr"/>
                      <a:r>
                        <a:rPr lang="en-AU" sz="1400" dirty="0">
                          <a:solidFill>
                            <a:srgbClr val="C00000"/>
                          </a:solidFill>
                        </a:rPr>
                        <a:t>1.08</a:t>
                      </a:r>
                    </a:p>
                  </a:txBody>
                  <a:tcPr anchor="ctr"/>
                </a:tc>
                <a:extLst>
                  <a:ext uri="{0D108BD9-81ED-4DB2-BD59-A6C34878D82A}">
                    <a16:rowId xmlns:a16="http://schemas.microsoft.com/office/drawing/2014/main" val="1253203055"/>
                  </a:ext>
                </a:extLst>
              </a:tr>
              <a:tr h="0">
                <a:tc>
                  <a:txBody>
                    <a:bodyPr/>
                    <a:lstStyle/>
                    <a:p>
                      <a:pPr algn="r"/>
                      <a:r>
                        <a:rPr lang="en-AU" sz="1400" dirty="0"/>
                        <a:t>Previous RewP × Previous Response1</a:t>
                      </a:r>
                    </a:p>
                  </a:txBody>
                  <a:tcPr/>
                </a:tc>
                <a:tc>
                  <a:txBody>
                    <a:bodyPr/>
                    <a:lstStyle/>
                    <a:p>
                      <a:pPr algn="ctr"/>
                      <a:r>
                        <a:rPr lang="en-AU" sz="1400" dirty="0"/>
                        <a:t>-0.07</a:t>
                      </a:r>
                    </a:p>
                  </a:txBody>
                  <a:tcPr anchor="ctr"/>
                </a:tc>
                <a:tc>
                  <a:txBody>
                    <a:bodyPr/>
                    <a:lstStyle/>
                    <a:p>
                      <a:pPr algn="ctr"/>
                      <a:r>
                        <a:rPr lang="en-AU" sz="1400" dirty="0"/>
                        <a:t>0.04</a:t>
                      </a:r>
                    </a:p>
                  </a:txBody>
                  <a:tcPr anchor="ctr"/>
                </a:tc>
                <a:tc>
                  <a:txBody>
                    <a:bodyPr/>
                    <a:lstStyle/>
                    <a:p>
                      <a:pPr algn="ctr"/>
                      <a:r>
                        <a:rPr lang="en-AU" sz="1400" baseline="0" dirty="0"/>
                        <a:t>-1.83†</a:t>
                      </a:r>
                    </a:p>
                  </a:txBody>
                  <a:tcPr anchor="ctr"/>
                </a:tc>
                <a:tc>
                  <a:txBody>
                    <a:bodyPr/>
                    <a:lstStyle/>
                    <a:p>
                      <a:pPr algn="ctr"/>
                      <a:r>
                        <a:rPr lang="en-AU" sz="1400" dirty="0"/>
                        <a:t>0.93</a:t>
                      </a:r>
                    </a:p>
                  </a:txBody>
                  <a:tcPr anchor="ctr"/>
                </a:tc>
                <a:extLst>
                  <a:ext uri="{0D108BD9-81ED-4DB2-BD59-A6C34878D82A}">
                    <a16:rowId xmlns:a16="http://schemas.microsoft.com/office/drawing/2014/main" val="3363800080"/>
                  </a:ext>
                </a:extLst>
              </a:tr>
              <a:tr h="0">
                <a:tc>
                  <a:txBody>
                    <a:bodyPr/>
                    <a:lstStyle/>
                    <a:p>
                      <a:pPr algn="r"/>
                      <a:r>
                        <a:rPr lang="en-AU" sz="1400" dirty="0"/>
                        <a:t>Previous RewP × Previous Reward1</a:t>
                      </a:r>
                    </a:p>
                  </a:txBody>
                  <a:tcPr/>
                </a:tc>
                <a:tc>
                  <a:txBody>
                    <a:bodyPr/>
                    <a:lstStyle/>
                    <a:p>
                      <a:pPr algn="ctr"/>
                      <a:r>
                        <a:rPr lang="en-AU" sz="1400" dirty="0"/>
                        <a:t>0.04</a:t>
                      </a:r>
                    </a:p>
                  </a:txBody>
                  <a:tcPr anchor="ctr"/>
                </a:tc>
                <a:tc>
                  <a:txBody>
                    <a:bodyPr/>
                    <a:lstStyle/>
                    <a:p>
                      <a:pPr algn="ctr"/>
                      <a:r>
                        <a:rPr lang="en-AU" sz="1400" dirty="0"/>
                        <a:t>0.04</a:t>
                      </a:r>
                    </a:p>
                  </a:txBody>
                  <a:tcPr anchor="ctr"/>
                </a:tc>
                <a:tc>
                  <a:txBody>
                    <a:bodyPr/>
                    <a:lstStyle/>
                    <a:p>
                      <a:pPr algn="ctr"/>
                      <a:r>
                        <a:rPr lang="en-AU" sz="1400" dirty="0"/>
                        <a:t>1.01</a:t>
                      </a:r>
                    </a:p>
                  </a:txBody>
                  <a:tcPr anchor="ctr"/>
                </a:tc>
                <a:tc>
                  <a:txBody>
                    <a:bodyPr/>
                    <a:lstStyle/>
                    <a:p>
                      <a:pPr algn="ctr"/>
                      <a:r>
                        <a:rPr lang="en-AU" sz="1400" dirty="0"/>
                        <a:t>1.04</a:t>
                      </a:r>
                    </a:p>
                  </a:txBody>
                  <a:tcPr anchor="ctr"/>
                </a:tc>
                <a:extLst>
                  <a:ext uri="{0D108BD9-81ED-4DB2-BD59-A6C34878D82A}">
                    <a16:rowId xmlns:a16="http://schemas.microsoft.com/office/drawing/2014/main" val="3111665846"/>
                  </a:ext>
                </a:extLst>
              </a:tr>
              <a:tr h="13222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Response1 × Previous Reward1</a:t>
                      </a:r>
                    </a:p>
                  </a:txBody>
                  <a:tcPr/>
                </a:tc>
                <a:tc>
                  <a:txBody>
                    <a:bodyPr/>
                    <a:lstStyle/>
                    <a:p>
                      <a:pPr algn="ctr"/>
                      <a:r>
                        <a:rPr lang="en-AU" sz="1400" dirty="0"/>
                        <a:t>0.67</a:t>
                      </a:r>
                    </a:p>
                  </a:txBody>
                  <a:tcPr anchor="ctr"/>
                </a:tc>
                <a:tc>
                  <a:txBody>
                    <a:bodyPr/>
                    <a:lstStyle/>
                    <a:p>
                      <a:pPr algn="ctr"/>
                      <a:r>
                        <a:rPr lang="en-AU" sz="1400" dirty="0"/>
                        <a:t>0.04</a:t>
                      </a:r>
                    </a:p>
                  </a:txBody>
                  <a:tcPr anchor="ctr"/>
                </a:tc>
                <a:tc>
                  <a:txBody>
                    <a:bodyPr/>
                    <a:lstStyle/>
                    <a:p>
                      <a:pPr algn="ctr"/>
                      <a:r>
                        <a:rPr lang="en-AU" sz="1400" dirty="0"/>
                        <a:t>17.87***</a:t>
                      </a:r>
                    </a:p>
                  </a:txBody>
                  <a:tcPr anchor="ctr"/>
                </a:tc>
                <a:tc>
                  <a:txBody>
                    <a:bodyPr/>
                    <a:lstStyle/>
                    <a:p>
                      <a:pPr algn="ctr"/>
                      <a:r>
                        <a:rPr lang="en-AU" sz="1400" dirty="0">
                          <a:solidFill>
                            <a:srgbClr val="C00000"/>
                          </a:solidFill>
                        </a:rPr>
                        <a:t>1.95</a:t>
                      </a:r>
                    </a:p>
                  </a:txBody>
                  <a:tcPr anchor="ctr"/>
                </a:tc>
                <a:extLst>
                  <a:ext uri="{0D108BD9-81ED-4DB2-BD59-A6C34878D82A}">
                    <a16:rowId xmlns:a16="http://schemas.microsoft.com/office/drawing/2014/main" val="3416076351"/>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RewP × Previous Response1 ×</a:t>
                      </a:r>
                    </a:p>
                    <a:p>
                      <a:pPr marL="0" marR="0" lvl="0" indent="0" algn="r" defTabSz="914400" rtl="0" eaLnBrk="1" fontAlgn="auto" latinLnBrk="0" hangingPunct="1">
                        <a:lnSpc>
                          <a:spcPct val="100000"/>
                        </a:lnSpc>
                        <a:spcBef>
                          <a:spcPts val="0"/>
                        </a:spcBef>
                        <a:spcAft>
                          <a:spcPts val="0"/>
                        </a:spcAft>
                        <a:buClrTx/>
                        <a:buSzTx/>
                        <a:buFontTx/>
                        <a:buNone/>
                        <a:tabLst/>
                        <a:defRPr/>
                      </a:pPr>
                      <a:r>
                        <a:rPr lang="en-AU" sz="1400" dirty="0"/>
                        <a:t>Previous Reward1</a:t>
                      </a:r>
                    </a:p>
                  </a:txBody>
                  <a:tcPr/>
                </a:tc>
                <a:tc>
                  <a:txBody>
                    <a:bodyPr/>
                    <a:lstStyle/>
                    <a:p>
                      <a:pPr algn="ctr"/>
                      <a:r>
                        <a:rPr lang="en-AU" sz="1400" dirty="0"/>
                        <a:t>0.01</a:t>
                      </a:r>
                    </a:p>
                  </a:txBody>
                  <a:tcPr anchor="ctr"/>
                </a:tc>
                <a:tc>
                  <a:txBody>
                    <a:bodyPr/>
                    <a:lstStyle/>
                    <a:p>
                      <a:pPr algn="ctr"/>
                      <a:r>
                        <a:rPr lang="en-AU" sz="1400" dirty="0"/>
                        <a:t>0.04</a:t>
                      </a:r>
                    </a:p>
                  </a:txBody>
                  <a:tcPr anchor="ctr"/>
                </a:tc>
                <a:tc>
                  <a:txBody>
                    <a:bodyPr/>
                    <a:lstStyle/>
                    <a:p>
                      <a:pPr algn="ctr"/>
                      <a:r>
                        <a:rPr lang="en-AU" sz="1400" dirty="0"/>
                        <a:t>0.35</a:t>
                      </a:r>
                    </a:p>
                  </a:txBody>
                  <a:tcPr anchor="ctr"/>
                </a:tc>
                <a:tc>
                  <a:txBody>
                    <a:bodyPr/>
                    <a:lstStyle/>
                    <a:p>
                      <a:pPr algn="ctr"/>
                      <a:r>
                        <a:rPr lang="en-AU" sz="1400" dirty="0">
                          <a:solidFill>
                            <a:schemeClr val="tx1"/>
                          </a:solidFill>
                        </a:rPr>
                        <a:t>1.01</a:t>
                      </a:r>
                    </a:p>
                  </a:txBody>
                  <a:tcPr anchor="ctr"/>
                </a:tc>
                <a:extLst>
                  <a:ext uri="{0D108BD9-81ED-4DB2-BD59-A6C34878D82A}">
                    <a16:rowId xmlns:a16="http://schemas.microsoft.com/office/drawing/2014/main" val="3641685196"/>
                  </a:ext>
                </a:extLst>
              </a:tr>
              <a:tr h="370840">
                <a:tc>
                  <a:txBody>
                    <a:bodyPr/>
                    <a:lstStyle/>
                    <a:p>
                      <a:pPr marL="0" algn="l" defTabSz="914400" rtl="0" eaLnBrk="1" latinLnBrk="0" hangingPunct="1"/>
                      <a:r>
                        <a:rPr lang="en-AU" sz="1400" b="1" kern="1200" dirty="0">
                          <a:solidFill>
                            <a:schemeClr val="lt1"/>
                          </a:solidFill>
                          <a:latin typeface="+mn-lt"/>
                          <a:ea typeface="+mn-ea"/>
                          <a:cs typeface="+mn-cs"/>
                        </a:rPr>
                        <a:t>Random</a:t>
                      </a:r>
                    </a:p>
                  </a:txBody>
                  <a:tcPr>
                    <a:solidFill>
                      <a:srgbClr val="003A96"/>
                    </a:solidFill>
                  </a:tcPr>
                </a:tc>
                <a:tc>
                  <a:txBody>
                    <a:bodyPr/>
                    <a:lstStyle/>
                    <a:p>
                      <a:pPr marL="0" algn="ctr" defTabSz="914400" rtl="0" eaLnBrk="1" latinLnBrk="0" hangingPunct="1"/>
                      <a:r>
                        <a:rPr lang="en-AU" sz="1400" b="1" kern="1200" dirty="0">
                          <a:solidFill>
                            <a:schemeClr val="lt1"/>
                          </a:solidFill>
                          <a:latin typeface="+mn-lt"/>
                          <a:ea typeface="+mn-ea"/>
                          <a:cs typeface="+mn-cs"/>
                        </a:rPr>
                        <a:t>Estimate</a:t>
                      </a:r>
                    </a:p>
                  </a:txBody>
                  <a:tcPr>
                    <a:solidFill>
                      <a:srgbClr val="003A96"/>
                    </a:solidFill>
                  </a:tcPr>
                </a:tc>
                <a:tc gridSpan="3">
                  <a:txBody>
                    <a:bodyPr/>
                    <a:lstStyle/>
                    <a:p>
                      <a:pPr marL="0" algn="ctr" defTabSz="914400" rtl="0" eaLnBrk="1" latinLnBrk="0" hangingPunct="1"/>
                      <a:r>
                        <a:rPr lang="en-AU" sz="1400" b="1" kern="1200" dirty="0">
                          <a:solidFill>
                            <a:schemeClr val="lt1"/>
                          </a:solidFill>
                          <a:latin typeface="+mn-lt"/>
                          <a:ea typeface="+mn-ea"/>
                          <a:cs typeface="+mn-cs"/>
                        </a:rPr>
                        <a:t>SD</a:t>
                      </a:r>
                    </a:p>
                  </a:txBody>
                  <a:tcPr>
                    <a:solidFill>
                      <a:srgbClr val="003A96"/>
                    </a:solidFill>
                  </a:tcPr>
                </a:tc>
                <a:tc hMerge="1">
                  <a:txBody>
                    <a:bodyPr/>
                    <a:lstStyle/>
                    <a:p>
                      <a:endParaRPr lang="en-AU"/>
                    </a:p>
                  </a:txBody>
                  <a:tcPr/>
                </a:tc>
                <a:tc hMerge="1">
                  <a:txBody>
                    <a:bodyPr/>
                    <a:lstStyle/>
                    <a:p>
                      <a:pPr marL="0" algn="ctr" defTabSz="914400" rtl="0" eaLnBrk="1" latinLnBrk="0" hangingPunct="1"/>
                      <a:endParaRPr lang="en-AU" sz="1800" b="1" kern="1200" dirty="0">
                        <a:solidFill>
                          <a:schemeClr val="lt1"/>
                        </a:solidFill>
                        <a:latin typeface="+mn-lt"/>
                        <a:ea typeface="+mn-ea"/>
                        <a:cs typeface="+mn-cs"/>
                      </a:endParaRPr>
                    </a:p>
                  </a:txBody>
                  <a:tcPr>
                    <a:solidFill>
                      <a:srgbClr val="003A96"/>
                    </a:solidFill>
                  </a:tcPr>
                </a:tc>
                <a:extLst>
                  <a:ext uri="{0D108BD9-81ED-4DB2-BD59-A6C34878D82A}">
                    <a16:rowId xmlns:a16="http://schemas.microsoft.com/office/drawing/2014/main" val="2025333498"/>
                  </a:ext>
                </a:extLst>
              </a:tr>
              <a:tr h="0">
                <a:tc>
                  <a:txBody>
                    <a:bodyPr/>
                    <a:lstStyle/>
                    <a:p>
                      <a:pPr algn="r"/>
                      <a:r>
                        <a:rPr lang="en-AU" sz="1400" dirty="0"/>
                        <a:t>Intercept</a:t>
                      </a:r>
                    </a:p>
                  </a:txBody>
                  <a:tcPr/>
                </a:tc>
                <a:tc>
                  <a:txBody>
                    <a:bodyPr/>
                    <a:lstStyle/>
                    <a:p>
                      <a:pPr algn="ctr"/>
                      <a:r>
                        <a:rPr lang="en-AU" sz="1400" dirty="0"/>
                        <a:t>0.00</a:t>
                      </a:r>
                    </a:p>
                  </a:txBody>
                  <a:tcPr/>
                </a:tc>
                <a:tc gridSpan="3">
                  <a:txBody>
                    <a:bodyPr/>
                    <a:lstStyle/>
                    <a:p>
                      <a:pPr algn="ctr"/>
                      <a:r>
                        <a:rPr lang="en-AU" sz="1400" dirty="0"/>
                        <a:t>0.02</a:t>
                      </a:r>
                    </a:p>
                  </a:txBody>
                  <a:tcPr/>
                </a:tc>
                <a:tc hMerge="1">
                  <a:txBody>
                    <a:bodyPr/>
                    <a:lstStyle/>
                    <a:p>
                      <a:endParaRPr lang="en-AU"/>
                    </a:p>
                  </a:txBody>
                  <a:tcPr/>
                </a:tc>
                <a:tc hMerge="1">
                  <a:txBody>
                    <a:bodyPr/>
                    <a:lstStyle/>
                    <a:p>
                      <a:endParaRPr dirty="0"/>
                    </a:p>
                  </a:txBody>
                  <a:tcPr/>
                </a:tc>
                <a:extLst>
                  <a:ext uri="{0D108BD9-81ED-4DB2-BD59-A6C34878D82A}">
                    <a16:rowId xmlns:a16="http://schemas.microsoft.com/office/drawing/2014/main" val="3003674583"/>
                  </a:ext>
                </a:extLst>
              </a:tr>
            </a:tbl>
          </a:graphicData>
        </a:graphic>
      </p:graphicFrame>
      <p:pic>
        <p:nvPicPr>
          <p:cNvPr id="16" name="Graphic 15">
            <a:extLst>
              <a:ext uri="{FF2B5EF4-FFF2-40B4-BE49-F238E27FC236}">
                <a16:creationId xmlns:a16="http://schemas.microsoft.com/office/drawing/2014/main" id="{56F31376-2217-8B6C-82FB-50D3DEE4013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156544" y="1031829"/>
            <a:ext cx="5722631" cy="5100029"/>
          </a:xfrm>
          <a:prstGeom prst="rect">
            <a:avLst/>
          </a:prstGeom>
        </p:spPr>
      </p:pic>
    </p:spTree>
    <p:extLst>
      <p:ext uri="{BB962C8B-B14F-4D97-AF65-F5344CB8AC3E}">
        <p14:creationId xmlns:p14="http://schemas.microsoft.com/office/powerpoint/2010/main" val="315579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4"/>
                                        </p:tgtEl>
                                        <p:attrNameLst>
                                          <p:attrName>style.opacity</p:attrName>
                                        </p:attrNameLst>
                                      </p:cBhvr>
                                      <p:to>
                                        <p:strVal val="0.25"/>
                                      </p:to>
                                    </p:set>
                                    <p:animEffect filter="image" prLst="opacity: 0.25">
                                      <p:cBhvr rctx="IE">
                                        <p:cTn id="7" dur="indefinite"/>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3AF4-0AE6-A8F3-492B-DE3D306E2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6F06E-2489-51CA-BB76-1A519A8924C2}"/>
              </a:ext>
            </a:extLst>
          </p:cNvPr>
          <p:cNvSpPr>
            <a:spLocks noGrp="1"/>
          </p:cNvSpPr>
          <p:nvPr>
            <p:ph type="title"/>
          </p:nvPr>
        </p:nvSpPr>
        <p:spPr>
          <a:xfrm>
            <a:off x="640080" y="2002631"/>
            <a:ext cx="10911840" cy="2852737"/>
          </a:xfrm>
        </p:spPr>
        <p:txBody>
          <a:bodyPr/>
          <a:lstStyle/>
          <a:p>
            <a:r>
              <a:rPr lang="en-US" dirty="0">
                <a:solidFill>
                  <a:srgbClr val="003A96"/>
                </a:solidFill>
              </a:rPr>
              <a:t>Choice behavior is differently driven between species – compared to humans, rodents more highly value reward and previous neural responses have little effect</a:t>
            </a:r>
          </a:p>
        </p:txBody>
      </p:sp>
    </p:spTree>
    <p:extLst>
      <p:ext uri="{BB962C8B-B14F-4D97-AF65-F5344CB8AC3E}">
        <p14:creationId xmlns:p14="http://schemas.microsoft.com/office/powerpoint/2010/main" val="1807019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5CA39-439B-82DC-5006-5F7BB653AC12}"/>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328C339-2DDB-7940-B4DD-12E22F00309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E328C339-2DDB-7940-B4DD-12E22F00309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4A3B8FE-333C-6272-E7A3-C01EC19F841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97E1A36B-C7AE-31F0-0CFA-23F0807FE404}"/>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solidFill>
                  <a:srgbClr val="003A96"/>
                </a:solidFill>
              </a:rPr>
              <a:t>Conclusion</a:t>
            </a:r>
            <a:endParaRPr lang="en-US" dirty="0">
              <a:solidFill>
                <a:srgbClr val="003A96"/>
              </a:solidFill>
            </a:endParaRPr>
          </a:p>
        </p:txBody>
      </p:sp>
      <p:sp>
        <p:nvSpPr>
          <p:cNvPr id="19" name="Content Placeholder 2">
            <a:extLst>
              <a:ext uri="{FF2B5EF4-FFF2-40B4-BE49-F238E27FC236}">
                <a16:creationId xmlns:a16="http://schemas.microsoft.com/office/drawing/2014/main" id="{B235E3E2-D4CB-D856-53B3-4D6EEEA9686A}"/>
              </a:ext>
            </a:extLst>
          </p:cNvPr>
          <p:cNvSpPr txBox="1">
            <a:spLocks/>
          </p:cNvSpPr>
          <p:nvPr/>
        </p:nvSpPr>
        <p:spPr>
          <a:xfrm>
            <a:off x="702608" y="2305050"/>
            <a:ext cx="10412132" cy="333634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sz="2400" dirty="0"/>
              <a:t>Trial-level ERP approaches provide new targets for analysis that can take advantage of the design and features of commonly used tasks.</a:t>
            </a:r>
            <a:endParaRPr lang="en-US" sz="2400" dirty="0">
              <a:solidFill>
                <a:srgbClr val="000000"/>
              </a:solidFill>
            </a:endParaRPr>
          </a:p>
          <a:p>
            <a:pPr lvl="1"/>
            <a:r>
              <a:rPr lang="en-US" sz="2400" dirty="0"/>
              <a:t>Can enable more nuanced views of the relationships between neural and behavioral data.</a:t>
            </a:r>
          </a:p>
          <a:p>
            <a:pPr lvl="1"/>
            <a:r>
              <a:rPr lang="en-US" sz="2400" dirty="0">
                <a:solidFill>
                  <a:srgbClr val="000000"/>
                </a:solidFill>
              </a:rPr>
              <a:t>Can be leveraged to provide converging lines of evidence.</a:t>
            </a:r>
          </a:p>
          <a:p>
            <a:pPr>
              <a:spcBef>
                <a:spcPts val="1200"/>
              </a:spcBef>
              <a:buClr>
                <a:schemeClr val="tx1"/>
              </a:buClr>
            </a:pPr>
            <a:r>
              <a:rPr lang="en-US" sz="2400" b="1" dirty="0">
                <a:solidFill>
                  <a:srgbClr val="003A96"/>
                </a:solidFill>
              </a:rPr>
              <a:t>Challenges &amp; Future Considerations</a:t>
            </a:r>
          </a:p>
          <a:p>
            <a:pPr lvl="1">
              <a:buClr>
                <a:schemeClr val="tx1"/>
              </a:buClr>
            </a:pPr>
            <a:r>
              <a:rPr lang="en-US" sz="2400" dirty="0"/>
              <a:t>Alignment of data types – especially when rejecting/removing data.</a:t>
            </a:r>
          </a:p>
          <a:p>
            <a:pPr lvl="1">
              <a:buClr>
                <a:schemeClr val="tx1"/>
              </a:buClr>
            </a:pPr>
            <a:r>
              <a:rPr lang="en-US" sz="2400" dirty="0">
                <a:solidFill>
                  <a:srgbClr val="000000"/>
                </a:solidFill>
              </a:rPr>
              <a:t>Trial-level Temporal dynamics – analysis within and across trials.</a:t>
            </a:r>
          </a:p>
          <a:p>
            <a:pPr lvl="2">
              <a:buClr>
                <a:schemeClr val="tx1"/>
              </a:buClr>
            </a:pPr>
            <a:r>
              <a:rPr lang="en-US" sz="2200" dirty="0">
                <a:solidFill>
                  <a:srgbClr val="000000"/>
                </a:solidFill>
              </a:rPr>
              <a:t>Functional Linear Mixed Modeling framework (</a:t>
            </a:r>
            <a:r>
              <a:rPr lang="en-US" sz="2200" i="1" dirty="0" err="1">
                <a:solidFill>
                  <a:srgbClr val="000000"/>
                </a:solidFill>
              </a:rPr>
              <a:t>Loewinger</a:t>
            </a:r>
            <a:r>
              <a:rPr lang="en-US" sz="2200" i="1" dirty="0">
                <a:solidFill>
                  <a:srgbClr val="000000"/>
                </a:solidFill>
              </a:rPr>
              <a:t> et al., 2024. </a:t>
            </a:r>
            <a:r>
              <a:rPr lang="en-US" sz="2200" i="1" dirty="0" err="1">
                <a:solidFill>
                  <a:srgbClr val="000000"/>
                </a:solidFill>
              </a:rPr>
              <a:t>eLife</a:t>
            </a:r>
            <a:r>
              <a:rPr lang="en-US" sz="2200" dirty="0">
                <a:solidFill>
                  <a:srgbClr val="000000"/>
                </a:solidFill>
              </a:rPr>
              <a:t>)</a:t>
            </a:r>
          </a:p>
          <a:p>
            <a:pPr lvl="2">
              <a:buClr>
                <a:schemeClr val="tx1"/>
              </a:buClr>
            </a:pPr>
            <a:r>
              <a:rPr lang="en-US" sz="2200" dirty="0">
                <a:solidFill>
                  <a:srgbClr val="000000"/>
                </a:solidFill>
                <a:hlinkClick r:id="rId7"/>
              </a:rPr>
              <a:t>https://doi.org/10.7554/eLife.95802.3</a:t>
            </a:r>
            <a:endParaRPr lang="en-US" sz="2200" dirty="0">
              <a:solidFill>
                <a:srgbClr val="000000"/>
              </a:solidFill>
            </a:endParaRPr>
          </a:p>
          <a:p>
            <a:pPr marL="468312" lvl="2" indent="0">
              <a:buClr>
                <a:schemeClr val="tx1"/>
              </a:buClr>
              <a:buNone/>
            </a:pPr>
            <a:endParaRPr lang="en-US" sz="2400" dirty="0">
              <a:solidFill>
                <a:srgbClr val="000000"/>
              </a:solidFill>
            </a:endParaRPr>
          </a:p>
          <a:p>
            <a:pPr lvl="1">
              <a:buClr>
                <a:schemeClr val="tx1"/>
              </a:buClr>
            </a:pPr>
            <a:endParaRPr lang="en-US" sz="2400" dirty="0">
              <a:solidFill>
                <a:srgbClr val="FF0000"/>
              </a:solidFill>
            </a:endParaRPr>
          </a:p>
        </p:txBody>
      </p:sp>
      <p:sp>
        <p:nvSpPr>
          <p:cNvPr id="3" name="Footer Placeholder 2">
            <a:extLst>
              <a:ext uri="{FF2B5EF4-FFF2-40B4-BE49-F238E27FC236}">
                <a16:creationId xmlns:a16="http://schemas.microsoft.com/office/drawing/2014/main" id="{C5E8AE77-9DB6-6F3D-7CE7-6FC802DCAA69}"/>
              </a:ext>
            </a:extLst>
          </p:cNvPr>
          <p:cNvSpPr>
            <a:spLocks noGrp="1"/>
          </p:cNvSpPr>
          <p:nvPr>
            <p:ph type="ftr" sz="quarter" idx="3"/>
          </p:nvPr>
        </p:nvSpPr>
        <p:spPr/>
        <p:txBody>
          <a:bodyPr/>
          <a:lstStyle/>
          <a:p>
            <a:r>
              <a:rPr lang="en-US" dirty="0"/>
              <a:t>Center for Depression, Anxiety, and Stress Research   |   Confidential—do not copy or distribute</a:t>
            </a:r>
          </a:p>
        </p:txBody>
      </p:sp>
      <p:sp>
        <p:nvSpPr>
          <p:cNvPr id="7" name="TextBox 6">
            <a:extLst>
              <a:ext uri="{FF2B5EF4-FFF2-40B4-BE49-F238E27FC236}">
                <a16:creationId xmlns:a16="http://schemas.microsoft.com/office/drawing/2014/main" id="{ACF37FD8-BF5D-7A22-C1E1-EF385F480E92}"/>
              </a:ext>
            </a:extLst>
          </p:cNvPr>
          <p:cNvSpPr txBox="1"/>
          <p:nvPr/>
        </p:nvSpPr>
        <p:spPr>
          <a:xfrm>
            <a:off x="243690" y="1021990"/>
            <a:ext cx="11329969" cy="1077218"/>
          </a:xfrm>
          <a:prstGeom prst="rect">
            <a:avLst/>
          </a:prstGeom>
          <a:noFill/>
        </p:spPr>
        <p:txBody>
          <a:bodyPr wrap="square">
            <a:spAutoFit/>
          </a:bodyPr>
          <a:lstStyle/>
          <a:p>
            <a:pPr algn="ctr"/>
            <a:r>
              <a:rPr lang="en-US" sz="3200" dirty="0"/>
              <a:t>Initial response to reward (indexed by the RewP) and its association with behavior appear to be conserved across species.</a:t>
            </a:r>
          </a:p>
        </p:txBody>
      </p:sp>
    </p:spTree>
    <p:extLst>
      <p:ext uri="{BB962C8B-B14F-4D97-AF65-F5344CB8AC3E}">
        <p14:creationId xmlns:p14="http://schemas.microsoft.com/office/powerpoint/2010/main" val="206173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fade">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500"/>
                                        <p:tgtEl>
                                          <p:spTgt spid="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fade">
                                      <p:cBhvr>
                                        <p:cTn id="27" dur="500"/>
                                        <p:tgtEl>
                                          <p:spTgt spid="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5" end="5"/>
                                            </p:txEl>
                                          </p:spTgt>
                                        </p:tgtEl>
                                        <p:attrNameLst>
                                          <p:attrName>style.visibility</p:attrName>
                                        </p:attrNameLst>
                                      </p:cBhvr>
                                      <p:to>
                                        <p:strVal val="visible"/>
                                      </p:to>
                                    </p:set>
                                    <p:animEffect transition="in" filter="fade">
                                      <p:cBhvr>
                                        <p:cTn id="32" dur="500"/>
                                        <p:tgtEl>
                                          <p:spTgt spid="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xEl>
                                              <p:pRg st="6" end="6"/>
                                            </p:txEl>
                                          </p:spTgt>
                                        </p:tgtEl>
                                        <p:attrNameLst>
                                          <p:attrName>style.visibility</p:attrName>
                                        </p:attrNameLst>
                                      </p:cBhvr>
                                      <p:to>
                                        <p:strVal val="visible"/>
                                      </p:to>
                                    </p:set>
                                    <p:animEffect transition="in" filter="fade">
                                      <p:cBhvr>
                                        <p:cTn id="37" dur="500"/>
                                        <p:tgtEl>
                                          <p:spTgt spid="19">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9">
                                            <p:txEl>
                                              <p:pRg st="7" end="7"/>
                                            </p:txEl>
                                          </p:spTgt>
                                        </p:tgtEl>
                                        <p:attrNameLst>
                                          <p:attrName>style.visibility</p:attrName>
                                        </p:attrNameLst>
                                      </p:cBhvr>
                                      <p:to>
                                        <p:strVal val="visible"/>
                                      </p:to>
                                    </p:set>
                                    <p:animEffect transition="in" filter="fade">
                                      <p:cBhvr>
                                        <p:cTn id="40" dur="500"/>
                                        <p:tgtEl>
                                          <p:spTgt spid="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4E7F1-34E2-872D-9D7E-B4E5264FA9AB}"/>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8004BD0E-10B5-BA48-A455-383229D07458}"/>
              </a:ext>
            </a:extLst>
          </p:cNvPr>
          <p:cNvSpPr txBox="1"/>
          <p:nvPr/>
        </p:nvSpPr>
        <p:spPr>
          <a:xfrm>
            <a:off x="606549" y="869660"/>
            <a:ext cx="5270375" cy="1200329"/>
          </a:xfrm>
          <a:prstGeom prst="rect">
            <a:avLst/>
          </a:prstGeom>
          <a:noFill/>
        </p:spPr>
        <p:txBody>
          <a:bodyPr wrap="square">
            <a:spAutoFit/>
          </a:bodyPr>
          <a:lstStyle/>
          <a:p>
            <a:r>
              <a:rPr lang="en-US" sz="2400" dirty="0"/>
              <a:t>Funding for this project (UH2 MH109334 &amp; UH3 MH109334) was awarded to Diego A. Pizzagalli,</a:t>
            </a:r>
          </a:p>
        </p:txBody>
      </p:sp>
      <p:graphicFrame>
        <p:nvGraphicFramePr>
          <p:cNvPr id="10" name="Object 9" hidden="1">
            <a:extLst>
              <a:ext uri="{FF2B5EF4-FFF2-40B4-BE49-F238E27FC236}">
                <a16:creationId xmlns:a16="http://schemas.microsoft.com/office/drawing/2014/main" id="{C65A6E05-49C4-2461-6C61-593A52C8EAD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C65A6E05-49C4-2461-6C61-593A52C8EAD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51DFC92B-8655-CC22-09F1-8DB02FB75A3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Content Placeholder 2">
            <a:extLst>
              <a:ext uri="{FF2B5EF4-FFF2-40B4-BE49-F238E27FC236}">
                <a16:creationId xmlns:a16="http://schemas.microsoft.com/office/drawing/2014/main" id="{1BAC26B9-C150-4764-063E-781B9AF877FC}"/>
              </a:ext>
            </a:extLst>
          </p:cNvPr>
          <p:cNvSpPr>
            <a:spLocks noGrp="1"/>
          </p:cNvSpPr>
          <p:nvPr>
            <p:ph sz="half" idx="2"/>
          </p:nvPr>
        </p:nvSpPr>
        <p:spPr>
          <a:xfrm>
            <a:off x="692276" y="2505899"/>
            <a:ext cx="5184648" cy="3715321"/>
          </a:xfrm>
        </p:spPr>
        <p:txBody>
          <a:bodyPr/>
          <a:lstStyle/>
          <a:p>
            <a:r>
              <a:rPr lang="en-US" dirty="0"/>
              <a:t>Diego A. Pizzagalli, PhD</a:t>
            </a:r>
            <a:endParaRPr lang="en-AU" dirty="0"/>
          </a:p>
          <a:p>
            <a:r>
              <a:rPr lang="en-AU" dirty="0"/>
              <a:t>Samuel A. Barnes, PhD</a:t>
            </a:r>
          </a:p>
          <a:p>
            <a:r>
              <a:rPr lang="en-AU" dirty="0"/>
              <a:t>Andre Der-Avakian, PhD</a:t>
            </a:r>
          </a:p>
          <a:p>
            <a:r>
              <a:rPr lang="en-AU" dirty="0"/>
              <a:t>Samantha R. Linton, PhD</a:t>
            </a:r>
            <a:endParaRPr lang="en-AU" baseline="30000" dirty="0"/>
          </a:p>
          <a:p>
            <a:r>
              <a:rPr lang="en-AU" dirty="0"/>
              <a:t>Ann Iturra-Mena, PhD</a:t>
            </a:r>
            <a:endParaRPr lang="en-AU" baseline="30000" dirty="0"/>
          </a:p>
          <a:p>
            <a:r>
              <a:rPr lang="en-AU" dirty="0"/>
              <a:t>Brian D. Kangas, PhD</a:t>
            </a:r>
            <a:endParaRPr lang="en-AU" baseline="30000" dirty="0"/>
          </a:p>
          <a:p>
            <a:r>
              <a:rPr lang="en-AU" dirty="0"/>
              <a:t>Genevieve P. Nowicki, MS</a:t>
            </a:r>
          </a:p>
          <a:p>
            <a:r>
              <a:rPr lang="en-AU" dirty="0"/>
              <a:t>Rachel </a:t>
            </a:r>
            <a:r>
              <a:rPr lang="en-AU" dirty="0" err="1"/>
              <a:t>Lobien</a:t>
            </a:r>
            <a:r>
              <a:rPr lang="en-AU" dirty="0"/>
              <a:t>, MSW</a:t>
            </a:r>
          </a:p>
          <a:p>
            <a:r>
              <a:rPr lang="en-AU" dirty="0"/>
              <a:t>Gordana Vitaliano, MD, PhD</a:t>
            </a:r>
          </a:p>
          <a:p>
            <a:r>
              <a:rPr lang="en-AU" dirty="0"/>
              <a:t>Jack Bergman, PhD </a:t>
            </a:r>
          </a:p>
          <a:p>
            <a:r>
              <a:rPr lang="en-AU" dirty="0"/>
              <a:t>William A. Carlezon Jr, PhD</a:t>
            </a:r>
          </a:p>
          <a:p>
            <a:r>
              <a:rPr lang="en-AU" dirty="0"/>
              <a:t>All other UH2/UH3 Collaborators! </a:t>
            </a:r>
            <a:endParaRPr lang="en-AU" sz="2200" dirty="0"/>
          </a:p>
        </p:txBody>
      </p:sp>
      <p:sp>
        <p:nvSpPr>
          <p:cNvPr id="5" name="Text Placeholder 4">
            <a:extLst>
              <a:ext uri="{FF2B5EF4-FFF2-40B4-BE49-F238E27FC236}">
                <a16:creationId xmlns:a16="http://schemas.microsoft.com/office/drawing/2014/main" id="{D0990566-7BCC-1D9D-7BF0-4C4E63CCA6A0}"/>
              </a:ext>
            </a:extLst>
          </p:cNvPr>
          <p:cNvSpPr>
            <a:spLocks noGrp="1"/>
          </p:cNvSpPr>
          <p:nvPr>
            <p:ph type="body" idx="1"/>
          </p:nvPr>
        </p:nvSpPr>
        <p:spPr>
          <a:xfrm>
            <a:off x="692276" y="2161864"/>
            <a:ext cx="4835272" cy="310771"/>
          </a:xfrm>
        </p:spPr>
        <p:txBody>
          <a:bodyPr/>
          <a:lstStyle/>
          <a:p>
            <a:r>
              <a:rPr lang="en-US" sz="2400" dirty="0"/>
              <a:t>Collaborators</a:t>
            </a:r>
          </a:p>
        </p:txBody>
      </p:sp>
      <p:sp>
        <p:nvSpPr>
          <p:cNvPr id="2" name="Title 1">
            <a:extLst>
              <a:ext uri="{FF2B5EF4-FFF2-40B4-BE49-F238E27FC236}">
                <a16:creationId xmlns:a16="http://schemas.microsoft.com/office/drawing/2014/main" id="{80DF6C74-E2A9-2959-64A7-F7BC45B36ABF}"/>
              </a:ext>
            </a:extLst>
          </p:cNvPr>
          <p:cNvSpPr>
            <a:spLocks noGrp="1"/>
          </p:cNvSpPr>
          <p:nvPr>
            <p:ph type="title"/>
          </p:nvPr>
        </p:nvSpPr>
        <p:spPr/>
        <p:txBody>
          <a:bodyPr/>
          <a:lstStyle/>
          <a:p>
            <a:r>
              <a:rPr lang="en-US" dirty="0"/>
              <a:t>Acknowledgements</a:t>
            </a:r>
          </a:p>
        </p:txBody>
      </p:sp>
      <p:sp>
        <p:nvSpPr>
          <p:cNvPr id="8" name="Footer Placeholder 7">
            <a:extLst>
              <a:ext uri="{FF2B5EF4-FFF2-40B4-BE49-F238E27FC236}">
                <a16:creationId xmlns:a16="http://schemas.microsoft.com/office/drawing/2014/main" id="{2060F760-4A96-3D7C-C8A5-87CEDF8CBEA5}"/>
              </a:ext>
            </a:extLst>
          </p:cNvPr>
          <p:cNvSpPr>
            <a:spLocks noGrp="1"/>
          </p:cNvSpPr>
          <p:nvPr>
            <p:ph type="ftr" sz="quarter" idx="10"/>
          </p:nvPr>
        </p:nvSpPr>
        <p:spPr/>
        <p:txBody>
          <a:bodyPr/>
          <a:lstStyle/>
          <a:p>
            <a:r>
              <a:rPr lang="en-US" dirty="0"/>
              <a:t>Center for Depression, Anxiety, and Stress Research   |   Confidential—do not copy or distribute</a:t>
            </a:r>
          </a:p>
        </p:txBody>
      </p:sp>
      <p:grpSp>
        <p:nvGrpSpPr>
          <p:cNvPr id="18" name="Group 17">
            <a:extLst>
              <a:ext uri="{FF2B5EF4-FFF2-40B4-BE49-F238E27FC236}">
                <a16:creationId xmlns:a16="http://schemas.microsoft.com/office/drawing/2014/main" id="{EE551969-0564-2601-A1D0-C3553E993A27}"/>
              </a:ext>
            </a:extLst>
          </p:cNvPr>
          <p:cNvGrpSpPr/>
          <p:nvPr/>
        </p:nvGrpSpPr>
        <p:grpSpPr>
          <a:xfrm>
            <a:off x="6884550" y="1162375"/>
            <a:ext cx="4170875" cy="4808390"/>
            <a:chOff x="6989325" y="913201"/>
            <a:chExt cx="4170875" cy="4808390"/>
          </a:xfrm>
        </p:grpSpPr>
        <p:pic>
          <p:nvPicPr>
            <p:cNvPr id="11" name="Picture 2">
              <a:extLst>
                <a:ext uri="{FF2B5EF4-FFF2-40B4-BE49-F238E27FC236}">
                  <a16:creationId xmlns:a16="http://schemas.microsoft.com/office/drawing/2014/main" id="{B8F3CFF3-03B6-D450-A5C0-9249CDD862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89325" y="913201"/>
              <a:ext cx="3924011" cy="10372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37B32E7-B872-8EC8-2A1B-1BDDEF5BB54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8865" b="27253"/>
            <a:stretch>
              <a:fillRect/>
            </a:stretch>
          </p:blipFill>
          <p:spPr bwMode="auto">
            <a:xfrm>
              <a:off x="7289172" y="4827018"/>
              <a:ext cx="3624164" cy="8945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picture containing text, sign&#10;&#10;Description automatically generated">
              <a:extLst>
                <a:ext uri="{FF2B5EF4-FFF2-40B4-BE49-F238E27FC236}">
                  <a16:creationId xmlns:a16="http://schemas.microsoft.com/office/drawing/2014/main" id="{68705983-19CC-A9AE-7C04-287CC81BAA90}"/>
                </a:ext>
              </a:extLst>
            </p:cNvPr>
            <p:cNvPicPr>
              <a:picLocks noChangeAspect="1"/>
            </p:cNvPicPr>
            <p:nvPr/>
          </p:nvPicPr>
          <p:blipFill>
            <a:blip r:embed="rId9"/>
            <a:stretch>
              <a:fillRect/>
            </a:stretch>
          </p:blipFill>
          <p:spPr>
            <a:xfrm>
              <a:off x="7024370" y="2428745"/>
              <a:ext cx="4031099" cy="865625"/>
            </a:xfrm>
            <a:prstGeom prst="rect">
              <a:avLst/>
            </a:prstGeom>
          </p:spPr>
        </p:pic>
        <p:pic>
          <p:nvPicPr>
            <p:cNvPr id="16" name="Picture 15" descr="A black background with a black square&#10;&#10;Description automatically generated with medium confidence">
              <a:extLst>
                <a:ext uri="{FF2B5EF4-FFF2-40B4-BE49-F238E27FC236}">
                  <a16:creationId xmlns:a16="http://schemas.microsoft.com/office/drawing/2014/main" id="{DC0B85B1-1C2E-2A2C-5A0E-A5A41104608A}"/>
                </a:ext>
              </a:extLst>
            </p:cNvPr>
            <p:cNvPicPr>
              <a:picLocks noChangeAspect="1"/>
            </p:cNvPicPr>
            <p:nvPr/>
          </p:nvPicPr>
          <p:blipFill>
            <a:blip r:embed="rId10"/>
            <a:srcRect l="1948" t="12019" r="3303" b="11377"/>
            <a:stretch>
              <a:fillRect/>
            </a:stretch>
          </p:blipFill>
          <p:spPr>
            <a:xfrm>
              <a:off x="6989325" y="3772644"/>
              <a:ext cx="4170875" cy="668501"/>
            </a:xfrm>
            <a:prstGeom prst="rect">
              <a:avLst/>
            </a:prstGeom>
          </p:spPr>
        </p:pic>
      </p:grpSp>
    </p:spTree>
    <p:extLst>
      <p:ext uri="{BB962C8B-B14F-4D97-AF65-F5344CB8AC3E}">
        <p14:creationId xmlns:p14="http://schemas.microsoft.com/office/powerpoint/2010/main" val="18353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2BD3E-EF62-A80A-7D81-246C78A58DC1}"/>
            </a:ext>
          </a:extLst>
        </p:cNvPr>
        <p:cNvGrpSpPr/>
        <p:nvPr/>
      </p:nvGrpSpPr>
      <p:grpSpPr>
        <a:xfrm>
          <a:off x="0" y="0"/>
          <a:ext cx="0" cy="0"/>
          <a:chOff x="0" y="0"/>
          <a:chExt cx="0" cy="0"/>
        </a:xfrm>
      </p:grpSpPr>
    </p:spTree>
    <p:extLst>
      <p:ext uri="{BB962C8B-B14F-4D97-AF65-F5344CB8AC3E}">
        <p14:creationId xmlns:p14="http://schemas.microsoft.com/office/powerpoint/2010/main" val="428723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46A8C-AFE6-67F1-F0C8-6446AA0DDDA1}"/>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329AA8D-812F-7027-4648-EF58984357C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1329AA8D-812F-7027-4648-EF58984357C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E2D6294-7248-45D4-AA3F-0A7BD5B30EE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175120B7-6C3D-9A2D-241F-82463443480F}"/>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Reward Processing &amp; Psychopathology</a:t>
            </a:r>
          </a:p>
        </p:txBody>
      </p:sp>
      <p:sp>
        <p:nvSpPr>
          <p:cNvPr id="15" name="Text Placeholder 5">
            <a:extLst>
              <a:ext uri="{FF2B5EF4-FFF2-40B4-BE49-F238E27FC236}">
                <a16:creationId xmlns:a16="http://schemas.microsoft.com/office/drawing/2014/main" id="{BE554A2F-AE3C-F08B-674C-E90034947D5F}"/>
              </a:ext>
            </a:extLst>
          </p:cNvPr>
          <p:cNvSpPr txBox="1">
            <a:spLocks/>
          </p:cNvSpPr>
          <p:nvPr/>
        </p:nvSpPr>
        <p:spPr>
          <a:xfrm>
            <a:off x="639759" y="5828058"/>
            <a:ext cx="7058029" cy="27498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Clayson et al., 2020; Keren et al., 2018; Moran et al., 2017; Pizzagalli et al., 2009; Thompson et al., 2023</a:t>
            </a:r>
          </a:p>
        </p:txBody>
      </p:sp>
      <p:cxnSp>
        <p:nvCxnSpPr>
          <p:cNvPr id="17" name="Straight Arrow Connector 16">
            <a:extLst>
              <a:ext uri="{FF2B5EF4-FFF2-40B4-BE49-F238E27FC236}">
                <a16:creationId xmlns:a16="http://schemas.microsoft.com/office/drawing/2014/main" id="{D603A210-D644-A902-B372-360A408D09D0}"/>
              </a:ext>
            </a:extLst>
          </p:cNvPr>
          <p:cNvCxnSpPr>
            <a:cxnSpLocks/>
          </p:cNvCxnSpPr>
          <p:nvPr/>
        </p:nvCxnSpPr>
        <p:spPr bwMode="gray">
          <a:xfrm>
            <a:off x="1081690" y="4852338"/>
            <a:ext cx="0" cy="952762"/>
          </a:xfrm>
          <a:prstGeom prst="straightConnector1">
            <a:avLst/>
          </a:prstGeom>
          <a:ln w="12700" cap="rnd">
            <a:solidFill>
              <a:schemeClr val="accent2"/>
            </a:solidFill>
            <a:prstDash val="solid"/>
            <a:tailEnd type="oval"/>
          </a:ln>
          <a:effectLst/>
        </p:spPr>
        <p:style>
          <a:lnRef idx="2">
            <a:schemeClr val="accent1"/>
          </a:lnRef>
          <a:fillRef idx="0">
            <a:schemeClr val="accent1"/>
          </a:fillRef>
          <a:effectRef idx="1">
            <a:schemeClr val="accent1"/>
          </a:effectRef>
          <a:fontRef idx="minor">
            <a:schemeClr val="tx1"/>
          </a:fontRef>
        </p:style>
      </p:cxnSp>
      <p:sp>
        <p:nvSpPr>
          <p:cNvPr id="19" name="Content Placeholder 2">
            <a:extLst>
              <a:ext uri="{FF2B5EF4-FFF2-40B4-BE49-F238E27FC236}">
                <a16:creationId xmlns:a16="http://schemas.microsoft.com/office/drawing/2014/main" id="{DB908EC7-230E-6C9D-3E45-6841528F01F6}"/>
              </a:ext>
            </a:extLst>
          </p:cNvPr>
          <p:cNvSpPr txBox="1">
            <a:spLocks/>
          </p:cNvSpPr>
          <p:nvPr/>
        </p:nvSpPr>
        <p:spPr>
          <a:xfrm>
            <a:off x="639758" y="1427530"/>
            <a:ext cx="10904541" cy="402336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US" sz="2400" dirty="0"/>
              <a:t>Preclinical models relevant to psychopathology often suffer from limited translational validity.</a:t>
            </a:r>
          </a:p>
          <a:p>
            <a:pPr lvl="1">
              <a:lnSpc>
                <a:spcPct val="105000"/>
              </a:lnSpc>
              <a:spcAft>
                <a:spcPts val="1200"/>
              </a:spcAft>
            </a:pPr>
            <a:r>
              <a:rPr lang="en-US" sz="2400" dirty="0"/>
              <a:t>Could be due to difficulties in translation of measurements across species.</a:t>
            </a:r>
          </a:p>
          <a:p>
            <a:pPr>
              <a:lnSpc>
                <a:spcPct val="105000"/>
              </a:lnSpc>
              <a:spcAft>
                <a:spcPts val="400"/>
              </a:spcAft>
            </a:pPr>
            <a:r>
              <a:rPr lang="en-US" sz="2400" dirty="0"/>
              <a:t>Reward learning and responsiveness are transdiagnostic </a:t>
            </a:r>
            <a:r>
              <a:rPr lang="en-US" sz="2400" dirty="0" err="1"/>
              <a:t>RDoC</a:t>
            </a:r>
            <a:r>
              <a:rPr lang="en-US" sz="2400" dirty="0"/>
              <a:t> constructs of interest embedded in the Positive Valence Systems domain.</a:t>
            </a:r>
          </a:p>
          <a:p>
            <a:pPr lvl="1">
              <a:lnSpc>
                <a:spcPct val="105000"/>
              </a:lnSpc>
            </a:pPr>
            <a:r>
              <a:rPr lang="en-US" sz="2400" dirty="0"/>
              <a:t>Offer targets for measurement that may be valid across-species.</a:t>
            </a:r>
          </a:p>
          <a:p>
            <a:pPr lvl="1">
              <a:lnSpc>
                <a:spcPct val="105000"/>
              </a:lnSpc>
              <a:spcAft>
                <a:spcPts val="2400"/>
              </a:spcAft>
            </a:pPr>
            <a:r>
              <a:rPr lang="en-US" sz="2400" dirty="0"/>
              <a:t>Electroencephalography (EEG) can be used to index these constructs, offers detailed insight into </a:t>
            </a:r>
            <a:r>
              <a:rPr lang="en-US" sz="2400" dirty="0" err="1"/>
              <a:t>neurodynamics</a:t>
            </a:r>
            <a:r>
              <a:rPr lang="en-US" sz="2400" dirty="0"/>
              <a:t>, and can be applied to both species.</a:t>
            </a:r>
          </a:p>
          <a:p>
            <a:pPr>
              <a:lnSpc>
                <a:spcPct val="105000"/>
              </a:lnSpc>
            </a:pPr>
            <a:r>
              <a:rPr lang="en-US" sz="2400" b="1" dirty="0"/>
              <a:t>	</a:t>
            </a:r>
            <a:r>
              <a:rPr lang="en-US" sz="2400" b="1" u="sng" dirty="0"/>
              <a:t>Concordance between species?</a:t>
            </a:r>
          </a:p>
        </p:txBody>
      </p:sp>
      <p:sp>
        <p:nvSpPr>
          <p:cNvPr id="3" name="Footer Placeholder 2">
            <a:extLst>
              <a:ext uri="{FF2B5EF4-FFF2-40B4-BE49-F238E27FC236}">
                <a16:creationId xmlns:a16="http://schemas.microsoft.com/office/drawing/2014/main" id="{A01B571C-4EBE-3537-A5FE-E6F28F0995FA}"/>
              </a:ext>
            </a:extLst>
          </p:cNvPr>
          <p:cNvSpPr>
            <a:spLocks noGrp="1"/>
          </p:cNvSpPr>
          <p:nvPr>
            <p:ph type="ftr" sz="quarter" idx="3"/>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42760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fade">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500"/>
                                        <p:tgtEl>
                                          <p:spTgt spid="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fade">
                                      <p:cBhvr>
                                        <p:cTn id="27" dur="500"/>
                                        <p:tgtEl>
                                          <p:spTgt spid="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5" end="5"/>
                                            </p:txEl>
                                          </p:spTgt>
                                        </p:tgtEl>
                                        <p:attrNameLst>
                                          <p:attrName>style.visibility</p:attrName>
                                        </p:attrNameLst>
                                      </p:cBhvr>
                                      <p:to>
                                        <p:strVal val="visible"/>
                                      </p:to>
                                    </p:set>
                                    <p:animEffect transition="in" filter="fade">
                                      <p:cBhvr>
                                        <p:cTn id="32"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B47F-0B33-4292-1C74-3FB2BF7D4F4F}"/>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07B8CAD-609B-2DC5-A57E-26474BD6D48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E07B8CAD-609B-2DC5-A57E-26474BD6D48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FD63C26-4FC4-F2ED-B358-6C82BD3CC06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4" name="Title 1">
            <a:extLst>
              <a:ext uri="{FF2B5EF4-FFF2-40B4-BE49-F238E27FC236}">
                <a16:creationId xmlns:a16="http://schemas.microsoft.com/office/drawing/2014/main" id="{358BDEEC-7EB4-A46D-2A39-BA7B588C4FEE}"/>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dirty="0">
                <a:solidFill>
                  <a:srgbClr val="003A96"/>
                </a:solidFill>
              </a:rPr>
              <a:t>Aims &amp; Hypotheses</a:t>
            </a:r>
          </a:p>
        </p:txBody>
      </p:sp>
      <p:sp>
        <p:nvSpPr>
          <p:cNvPr id="19" name="Content Placeholder 2">
            <a:extLst>
              <a:ext uri="{FF2B5EF4-FFF2-40B4-BE49-F238E27FC236}">
                <a16:creationId xmlns:a16="http://schemas.microsoft.com/office/drawing/2014/main" id="{A9AE9D99-1527-ED33-2203-1F90833E4E6D}"/>
              </a:ext>
            </a:extLst>
          </p:cNvPr>
          <p:cNvSpPr txBox="1">
            <a:spLocks/>
          </p:cNvSpPr>
          <p:nvPr/>
        </p:nvSpPr>
        <p:spPr>
          <a:xfrm>
            <a:off x="641350" y="1427530"/>
            <a:ext cx="10902950" cy="402336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spcAft>
                <a:spcPts val="400"/>
              </a:spcAft>
            </a:pPr>
            <a:r>
              <a:rPr lang="en-US" sz="2400" dirty="0"/>
              <a:t>In the present work, we aimed to:</a:t>
            </a:r>
          </a:p>
          <a:p>
            <a:pPr marL="457200" indent="-457200">
              <a:lnSpc>
                <a:spcPct val="105000"/>
              </a:lnSpc>
              <a:buFont typeface="+mj-lt"/>
              <a:buAutoNum type="arabicPeriod"/>
            </a:pPr>
            <a:r>
              <a:rPr lang="en-US" sz="2400" b="1" dirty="0"/>
              <a:t>​</a:t>
            </a:r>
            <a:r>
              <a:rPr lang="en-US" sz="2400" dirty="0"/>
              <a:t>​Identify behavioral and neurophysiological indices of reward processing across species.</a:t>
            </a:r>
            <a:endParaRPr lang="en-US" sz="2400" b="1" dirty="0"/>
          </a:p>
          <a:p>
            <a:pPr marL="919163" lvl="1" indent="-457200">
              <a:lnSpc>
                <a:spcPct val="105000"/>
              </a:lnSpc>
              <a:buFont typeface="+mj-lt"/>
              <a:buAutoNum type="alphaLcParenR"/>
            </a:pPr>
            <a:r>
              <a:rPr lang="en-US" sz="2400" b="1" dirty="0"/>
              <a:t>​</a:t>
            </a:r>
            <a:r>
              <a:rPr lang="en-US" sz="2400" dirty="0"/>
              <a:t>​Replicate our previous study. </a:t>
            </a:r>
            <a:r>
              <a:rPr lang="en-US" sz="2400" baseline="-25000" dirty="0"/>
              <a:t>(Der-Avakian et al., 2025)</a:t>
            </a:r>
            <a:endParaRPr lang="en-US" sz="2400" b="1" dirty="0"/>
          </a:p>
          <a:p>
            <a:pPr marL="919163" lvl="1" indent="-457200">
              <a:lnSpc>
                <a:spcPct val="105000"/>
              </a:lnSpc>
              <a:spcAft>
                <a:spcPts val="1800"/>
              </a:spcAft>
              <a:buFont typeface="+mj-lt"/>
              <a:buAutoNum type="alphaLcParenR"/>
            </a:pPr>
            <a:r>
              <a:rPr lang="en-US" sz="2400" b="1" dirty="0">
                <a:solidFill>
                  <a:srgbClr val="000000"/>
                </a:solidFill>
              </a:rPr>
              <a:t>​</a:t>
            </a:r>
            <a:r>
              <a:rPr lang="en-US" sz="2400" dirty="0">
                <a:solidFill>
                  <a:srgbClr val="000000"/>
                </a:solidFill>
              </a:rPr>
              <a:t>Extend previous trial-level analysis to further explore reward-learning behavior.</a:t>
            </a:r>
          </a:p>
          <a:p>
            <a:pPr marL="457200" indent="-457200">
              <a:lnSpc>
                <a:spcPct val="105000"/>
              </a:lnSpc>
              <a:buFont typeface="+mj-lt"/>
              <a:buAutoNum type="arabicPeriod"/>
            </a:pPr>
            <a:r>
              <a:rPr lang="en-US" sz="2400" b="1" dirty="0"/>
              <a:t>​</a:t>
            </a:r>
            <a:r>
              <a:rPr lang="en-US" sz="2400" dirty="0"/>
              <a:t>Determine if methylphenidate (MPH), administered in a random cross-over design, modulates reward processing indices across species.</a:t>
            </a:r>
          </a:p>
          <a:p>
            <a:pPr marL="919163" lvl="1" indent="-457200">
              <a:lnSpc>
                <a:spcPct val="105000"/>
              </a:lnSpc>
              <a:buFont typeface="+mj-lt"/>
              <a:buAutoNum type="alphaLcParenR"/>
            </a:pPr>
            <a:r>
              <a:rPr lang="en-US" sz="2400" b="1" dirty="0"/>
              <a:t>​</a:t>
            </a:r>
            <a:r>
              <a:rPr lang="en-US" sz="2400" dirty="0"/>
              <a:t>Humans – </a:t>
            </a:r>
            <a:r>
              <a:rPr lang="en-US" sz="2400" dirty="0">
                <a:cs typeface="Segoe UI" panose="020B0502040204020203" pitchFamily="34" charset="0"/>
              </a:rPr>
              <a:t>0 mg, 15 mg, 30 mg MPH</a:t>
            </a:r>
          </a:p>
          <a:p>
            <a:pPr marL="919163" lvl="1" indent="-457200">
              <a:lnSpc>
                <a:spcPct val="105000"/>
              </a:lnSpc>
              <a:spcAft>
                <a:spcPts val="1800"/>
              </a:spcAft>
              <a:buFont typeface="+mj-lt"/>
              <a:buAutoNum type="alphaLcParenR"/>
            </a:pPr>
            <a:r>
              <a:rPr lang="en-US" sz="2400" b="1" dirty="0">
                <a:cs typeface="Segoe UI" panose="020B0502040204020203" pitchFamily="34" charset="0"/>
              </a:rPr>
              <a:t>​</a:t>
            </a:r>
            <a:r>
              <a:rPr lang="en-US" sz="2400" dirty="0">
                <a:cs typeface="Segoe UI" panose="020B0502040204020203" pitchFamily="34" charset="0"/>
              </a:rPr>
              <a:t>Rodents – 0 mg/kg, 0.5 mg/kg, 1 mg/kg, or 2 mg/kg MPH</a:t>
            </a:r>
            <a:endParaRPr lang="en-US" sz="2400" dirty="0"/>
          </a:p>
          <a:p>
            <a:pPr marL="457200" indent="-457200">
              <a:lnSpc>
                <a:spcPct val="105000"/>
              </a:lnSpc>
              <a:buFont typeface="+mj-lt"/>
              <a:buAutoNum type="arabicPeriod"/>
            </a:pPr>
            <a:r>
              <a:rPr lang="en-US" sz="2400" b="1" dirty="0">
                <a:solidFill>
                  <a:srgbClr val="000000"/>
                </a:solidFill>
              </a:rPr>
              <a:t>​</a:t>
            </a:r>
            <a:r>
              <a:rPr lang="en-US" sz="2400" dirty="0">
                <a:solidFill>
                  <a:srgbClr val="000000"/>
                </a:solidFill>
              </a:rPr>
              <a:t>Specific to this talk, describe average- and trial-level analysis approaches and their value.</a:t>
            </a:r>
          </a:p>
          <a:p>
            <a:pPr marL="457200" indent="-457200">
              <a:lnSpc>
                <a:spcPct val="105000"/>
              </a:lnSpc>
              <a:buFont typeface="+mj-lt"/>
              <a:buAutoNum type="arabicPeriod"/>
            </a:pPr>
            <a:endParaRPr lang="en-US" sz="2400" dirty="0"/>
          </a:p>
        </p:txBody>
      </p:sp>
      <p:sp>
        <p:nvSpPr>
          <p:cNvPr id="3" name="Footer Placeholder 2">
            <a:extLst>
              <a:ext uri="{FF2B5EF4-FFF2-40B4-BE49-F238E27FC236}">
                <a16:creationId xmlns:a16="http://schemas.microsoft.com/office/drawing/2014/main" id="{91622AEF-93C0-072E-5323-FB408EB6F4EA}"/>
              </a:ext>
            </a:extLst>
          </p:cNvPr>
          <p:cNvSpPr>
            <a:spLocks noGrp="1"/>
          </p:cNvSpPr>
          <p:nvPr>
            <p:ph type="ftr" sz="quarter" idx="3"/>
          </p:nvPr>
        </p:nvSpPr>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407201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Effect transition="in" filter="fade">
                                      <p:cBhvr>
                                        <p:cTn id="7" dur="500"/>
                                        <p:tgtEl>
                                          <p:spTgt spid="19">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2" end="2"/>
                                            </p:txEl>
                                          </p:spTgt>
                                        </p:tgtEl>
                                        <p:attrNameLst>
                                          <p:attrName>style.visibility</p:attrName>
                                        </p:attrNameLst>
                                      </p:cBhvr>
                                      <p:to>
                                        <p:strVal val="visible"/>
                                      </p:to>
                                    </p:set>
                                    <p:animEffect transition="in" filter="fade">
                                      <p:cBhvr>
                                        <p:cTn id="10" dur="500"/>
                                        <p:tgtEl>
                                          <p:spTgt spid="1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animEffect transition="in" filter="fade">
                                      <p:cBhvr>
                                        <p:cTn id="13" dur="500"/>
                                        <p:tgtEl>
                                          <p:spTgt spid="19">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xEl>
                                              <p:pRg st="4" end="4"/>
                                            </p:txEl>
                                          </p:spTgt>
                                        </p:tgtEl>
                                        <p:attrNameLst>
                                          <p:attrName>style.visibility</p:attrName>
                                        </p:attrNameLst>
                                      </p:cBhvr>
                                      <p:to>
                                        <p:strVal val="visible"/>
                                      </p:to>
                                    </p:set>
                                    <p:animEffect transition="in" filter="fade">
                                      <p:cBhvr>
                                        <p:cTn id="16" dur="500"/>
                                        <p:tgtEl>
                                          <p:spTgt spid="19">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animEffect transition="in" filter="fade">
                                      <p:cBhvr>
                                        <p:cTn id="19" dur="500"/>
                                        <p:tgtEl>
                                          <p:spTgt spid="19">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xEl>
                                              <p:pRg st="6" end="6"/>
                                            </p:txEl>
                                          </p:spTgt>
                                        </p:tgtEl>
                                        <p:attrNameLst>
                                          <p:attrName>style.visibility</p:attrName>
                                        </p:attrNameLst>
                                      </p:cBhvr>
                                      <p:to>
                                        <p:strVal val="visible"/>
                                      </p:to>
                                    </p:set>
                                    <p:animEffect transition="in" filter="fade">
                                      <p:cBhvr>
                                        <p:cTn id="22" dur="500"/>
                                        <p:tgtEl>
                                          <p:spTgt spid="1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7" end="7"/>
                                            </p:txEl>
                                          </p:spTgt>
                                        </p:tgtEl>
                                        <p:attrNameLst>
                                          <p:attrName>style.visibility</p:attrName>
                                        </p:attrNameLst>
                                      </p:cBhvr>
                                      <p:to>
                                        <p:strVal val="visible"/>
                                      </p:to>
                                    </p:set>
                                    <p:animEffect transition="in" filter="fade">
                                      <p:cBhvr>
                                        <p:cTn id="27" dur="500"/>
                                        <p:tgtEl>
                                          <p:spTgt spid="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41D60-D1C2-6F41-6131-2597672F65EF}"/>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A39D784-70EF-CEA5-7195-1385FD772D8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FA39D784-70EF-CEA5-7195-1385FD772D8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5D4726FC-6F52-1B7D-75B3-197029F52B75}"/>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Content Placeholder 2">
            <a:extLst>
              <a:ext uri="{FF2B5EF4-FFF2-40B4-BE49-F238E27FC236}">
                <a16:creationId xmlns:a16="http://schemas.microsoft.com/office/drawing/2014/main" id="{1AC95D2D-1507-D837-B465-7C40F47A556F}"/>
              </a:ext>
            </a:extLst>
          </p:cNvPr>
          <p:cNvSpPr>
            <a:spLocks noGrp="1"/>
          </p:cNvSpPr>
          <p:nvPr>
            <p:ph sz="half" idx="2"/>
          </p:nvPr>
        </p:nvSpPr>
        <p:spPr>
          <a:xfrm>
            <a:off x="676275" y="950802"/>
            <a:ext cx="5503863" cy="5325381"/>
          </a:xfrm>
        </p:spPr>
        <p:txBody>
          <a:bodyPr/>
          <a:lstStyle/>
          <a:p>
            <a:r>
              <a:rPr lang="en-US" sz="2400" b="1" dirty="0">
                <a:solidFill>
                  <a:srgbClr val="003A96"/>
                </a:solidFill>
              </a:rPr>
              <a:t>Humans</a:t>
            </a:r>
          </a:p>
          <a:p>
            <a:pPr lvl="1"/>
            <a:r>
              <a:rPr lang="en-US" sz="2400" dirty="0"/>
              <a:t>Twenty-five right-handed adults (14 female)</a:t>
            </a:r>
          </a:p>
          <a:p>
            <a:pPr lvl="2"/>
            <a:r>
              <a:rPr lang="en-US" sz="2400" dirty="0"/>
              <a:t>M</a:t>
            </a:r>
            <a:r>
              <a:rPr lang="en-US" sz="2400" baseline="-25000" dirty="0"/>
              <a:t>age</a:t>
            </a:r>
            <a:r>
              <a:rPr lang="en-US" sz="2400" dirty="0"/>
              <a:t> = 27.40, SD</a:t>
            </a:r>
            <a:r>
              <a:rPr lang="en-US" sz="2400" baseline="-25000" dirty="0"/>
              <a:t>age</a:t>
            </a:r>
            <a:r>
              <a:rPr lang="en-US" sz="2400" dirty="0"/>
              <a:t> = 5.72</a:t>
            </a:r>
          </a:p>
          <a:p>
            <a:pPr lvl="2">
              <a:spcAft>
                <a:spcPts val="1200"/>
              </a:spcAft>
            </a:pPr>
            <a:r>
              <a:rPr lang="en-US" sz="2400" dirty="0"/>
              <a:t>Screened to be psychologically healthy using the SCID.</a:t>
            </a:r>
          </a:p>
          <a:p>
            <a:r>
              <a:rPr lang="en-US" sz="2400" b="1" dirty="0">
                <a:solidFill>
                  <a:srgbClr val="003A96"/>
                </a:solidFill>
              </a:rPr>
              <a:t>Rodents</a:t>
            </a:r>
          </a:p>
          <a:p>
            <a:pPr lvl="1"/>
            <a:r>
              <a:rPr lang="en-US" sz="2400" dirty="0"/>
              <a:t>Twenty-three Long-Evans rats</a:t>
            </a:r>
          </a:p>
          <a:p>
            <a:pPr lvl="2"/>
            <a:r>
              <a:rPr lang="en-US" sz="2400" dirty="0"/>
              <a:t>13 Males (226 – 250 g) and 10 Females (176 – 200 g)</a:t>
            </a:r>
          </a:p>
          <a:p>
            <a:pPr lvl="2"/>
            <a:r>
              <a:rPr lang="en-US" sz="2400" dirty="0"/>
              <a:t>Maintained on a 12h light/dark cycle with ad libitum access to water </a:t>
            </a:r>
          </a:p>
          <a:p>
            <a:pPr lvl="1"/>
            <a:r>
              <a:rPr lang="en-US" sz="2400" dirty="0"/>
              <a:t>Mildly food-restricted during training and testing.</a:t>
            </a:r>
          </a:p>
          <a:p>
            <a:endParaRPr lang="en-US" sz="2400" dirty="0"/>
          </a:p>
        </p:txBody>
      </p:sp>
      <p:sp>
        <p:nvSpPr>
          <p:cNvPr id="2" name="Title 1">
            <a:extLst>
              <a:ext uri="{FF2B5EF4-FFF2-40B4-BE49-F238E27FC236}">
                <a16:creationId xmlns:a16="http://schemas.microsoft.com/office/drawing/2014/main" id="{872E9E3B-B791-D59D-0AC4-E207DC64E9DC}"/>
              </a:ext>
            </a:extLst>
          </p:cNvPr>
          <p:cNvSpPr>
            <a:spLocks noGrp="1"/>
          </p:cNvSpPr>
          <p:nvPr>
            <p:ph type="title"/>
          </p:nvPr>
        </p:nvSpPr>
        <p:spPr/>
        <p:txBody>
          <a:bodyPr/>
          <a:lstStyle/>
          <a:p>
            <a:r>
              <a:rPr lang="en-US" dirty="0"/>
              <a:t>Participants</a:t>
            </a:r>
          </a:p>
        </p:txBody>
      </p:sp>
      <p:sp>
        <p:nvSpPr>
          <p:cNvPr id="8" name="Footer Placeholder 7">
            <a:extLst>
              <a:ext uri="{FF2B5EF4-FFF2-40B4-BE49-F238E27FC236}">
                <a16:creationId xmlns:a16="http://schemas.microsoft.com/office/drawing/2014/main" id="{5BA043C8-855D-7374-D3AB-B53CADD27A6D}"/>
              </a:ext>
            </a:extLst>
          </p:cNvPr>
          <p:cNvSpPr>
            <a:spLocks noGrp="1"/>
          </p:cNvSpPr>
          <p:nvPr>
            <p:ph type="ftr" sz="quarter" idx="10"/>
          </p:nvPr>
        </p:nvSpPr>
        <p:spPr/>
        <p:txBody>
          <a:bodyPr/>
          <a:lstStyle/>
          <a:p>
            <a:r>
              <a:rPr lang="en-US"/>
              <a:t>Center for Depression, Anxiety, and Stress Research   |   Confidential—do not copy or distribute</a:t>
            </a:r>
          </a:p>
        </p:txBody>
      </p:sp>
      <p:pic>
        <p:nvPicPr>
          <p:cNvPr id="12" name="Picture 11">
            <a:extLst>
              <a:ext uri="{FF2B5EF4-FFF2-40B4-BE49-F238E27FC236}">
                <a16:creationId xmlns:a16="http://schemas.microsoft.com/office/drawing/2014/main" id="{ADBA4096-D53B-4DA4-8EDA-7D433B72EB4C}"/>
              </a:ext>
            </a:extLst>
          </p:cNvPr>
          <p:cNvPicPr>
            <a:picLocks noChangeAspect="1"/>
          </p:cNvPicPr>
          <p:nvPr/>
        </p:nvPicPr>
        <p:blipFill>
          <a:blip r:embed="rId7"/>
          <a:stretch>
            <a:fillRect/>
          </a:stretch>
        </p:blipFill>
        <p:spPr>
          <a:xfrm>
            <a:off x="6676098" y="884707"/>
            <a:ext cx="4680079" cy="3239038"/>
          </a:xfrm>
          <a:prstGeom prst="rect">
            <a:avLst/>
          </a:prstGeom>
        </p:spPr>
      </p:pic>
      <p:grpSp>
        <p:nvGrpSpPr>
          <p:cNvPr id="13" name="Group 12">
            <a:extLst>
              <a:ext uri="{FF2B5EF4-FFF2-40B4-BE49-F238E27FC236}">
                <a16:creationId xmlns:a16="http://schemas.microsoft.com/office/drawing/2014/main" id="{65C06C13-34EF-ADC7-8CB5-2C8C15AD9F08}"/>
              </a:ext>
            </a:extLst>
          </p:cNvPr>
          <p:cNvGrpSpPr/>
          <p:nvPr/>
        </p:nvGrpSpPr>
        <p:grpSpPr>
          <a:xfrm>
            <a:off x="6676098" y="4123745"/>
            <a:ext cx="4868202" cy="1849547"/>
            <a:chOff x="6705600" y="4503211"/>
            <a:chExt cx="4868202" cy="1849547"/>
          </a:xfrm>
        </p:grpSpPr>
        <p:pic>
          <p:nvPicPr>
            <p:cNvPr id="14" name="Picture 13">
              <a:extLst>
                <a:ext uri="{FF2B5EF4-FFF2-40B4-BE49-F238E27FC236}">
                  <a16:creationId xmlns:a16="http://schemas.microsoft.com/office/drawing/2014/main" id="{F259F7ED-3519-8D0B-36AE-70317D1D44E0}"/>
                </a:ext>
              </a:extLst>
            </p:cNvPr>
            <p:cNvPicPr>
              <a:picLocks noChangeAspect="1"/>
            </p:cNvPicPr>
            <p:nvPr/>
          </p:nvPicPr>
          <p:blipFill>
            <a:blip r:embed="rId8"/>
            <a:stretch>
              <a:fillRect/>
            </a:stretch>
          </p:blipFill>
          <p:spPr>
            <a:xfrm>
              <a:off x="8887377" y="4838072"/>
              <a:ext cx="2686425" cy="1514686"/>
            </a:xfrm>
            <a:prstGeom prst="rect">
              <a:avLst/>
            </a:prstGeom>
          </p:spPr>
        </p:pic>
        <p:pic>
          <p:nvPicPr>
            <p:cNvPr id="15" name="Picture 14">
              <a:extLst>
                <a:ext uri="{FF2B5EF4-FFF2-40B4-BE49-F238E27FC236}">
                  <a16:creationId xmlns:a16="http://schemas.microsoft.com/office/drawing/2014/main" id="{D875D65D-C034-1513-411B-8E2E06158A45}"/>
                </a:ext>
              </a:extLst>
            </p:cNvPr>
            <p:cNvPicPr>
              <a:picLocks noChangeAspect="1"/>
            </p:cNvPicPr>
            <p:nvPr/>
          </p:nvPicPr>
          <p:blipFill>
            <a:blip r:embed="rId9"/>
            <a:stretch>
              <a:fillRect/>
            </a:stretch>
          </p:blipFill>
          <p:spPr>
            <a:xfrm flipH="1">
              <a:off x="6705600" y="4503211"/>
              <a:ext cx="2152950" cy="1505160"/>
            </a:xfrm>
            <a:prstGeom prst="rect">
              <a:avLst/>
            </a:prstGeom>
          </p:spPr>
        </p:pic>
      </p:grpSp>
    </p:spTree>
    <p:extLst>
      <p:ext uri="{BB962C8B-B14F-4D97-AF65-F5344CB8AC3E}">
        <p14:creationId xmlns:p14="http://schemas.microsoft.com/office/powerpoint/2010/main" val="55994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140E6-925F-1A2D-44D6-FE5AAABAE45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24FBA85-3466-0548-249C-1B7DE75B914F}"/>
              </a:ext>
            </a:extLst>
          </p:cNvPr>
          <p:cNvPicPr>
            <a:picLocks noChangeAspect="1"/>
          </p:cNvPicPr>
          <p:nvPr/>
        </p:nvPicPr>
        <p:blipFill>
          <a:blip r:embed="rId3" cstate="print">
            <a:extLst>
              <a:ext uri="{28A0092B-C50C-407E-A947-70E740481C1C}">
                <a14:useLocalDpi xmlns:a14="http://schemas.microsoft.com/office/drawing/2010/main" val="0"/>
              </a:ext>
            </a:extLst>
          </a:blip>
          <a:srcRect l="-97" t="50208" r="97" b="-208"/>
          <a:stretch>
            <a:fillRect/>
          </a:stretch>
        </p:blipFill>
        <p:spPr bwMode="auto">
          <a:xfrm>
            <a:off x="636934" y="2799158"/>
            <a:ext cx="10874503" cy="3361147"/>
          </a:xfrm>
          <a:prstGeom prst="rect">
            <a:avLst/>
          </a:prstGeom>
          <a:noFill/>
        </p:spPr>
      </p:pic>
      <p:sp>
        <p:nvSpPr>
          <p:cNvPr id="2" name="Title 1">
            <a:extLst>
              <a:ext uri="{FF2B5EF4-FFF2-40B4-BE49-F238E27FC236}">
                <a16:creationId xmlns:a16="http://schemas.microsoft.com/office/drawing/2014/main" id="{6BC07D40-7FB9-AEC8-5DE9-6A6628D4A275}"/>
              </a:ext>
            </a:extLst>
          </p:cNvPr>
          <p:cNvSpPr>
            <a:spLocks noGrp="1"/>
          </p:cNvSpPr>
          <p:nvPr>
            <p:ph type="title"/>
          </p:nvPr>
        </p:nvSpPr>
        <p:spPr/>
        <p:txBody>
          <a:bodyPr/>
          <a:lstStyle/>
          <a:p>
            <a:r>
              <a:rPr lang="en-US" dirty="0"/>
              <a:t>Probabilistic Reversal Learning Task</a:t>
            </a:r>
          </a:p>
        </p:txBody>
      </p:sp>
      <p:sp>
        <p:nvSpPr>
          <p:cNvPr id="6" name="Footer Placeholder 5">
            <a:extLst>
              <a:ext uri="{FF2B5EF4-FFF2-40B4-BE49-F238E27FC236}">
                <a16:creationId xmlns:a16="http://schemas.microsoft.com/office/drawing/2014/main" id="{41D6E2BD-8A36-65A4-089D-C4C4A0670456}"/>
              </a:ext>
            </a:extLst>
          </p:cNvPr>
          <p:cNvSpPr>
            <a:spLocks noGrp="1"/>
          </p:cNvSpPr>
          <p:nvPr>
            <p:ph type="ftr" sz="quarter" idx="10"/>
          </p:nvPr>
        </p:nvSpPr>
        <p:spPr/>
        <p:txBody>
          <a:bodyPr/>
          <a:lstStyle/>
          <a:p>
            <a:r>
              <a:rPr lang="en-US"/>
              <a:t>Center for Depression, Anxiety, and Stress Research   |   Confidential—do not copy or distribute</a:t>
            </a:r>
          </a:p>
        </p:txBody>
      </p:sp>
      <p:pic>
        <p:nvPicPr>
          <p:cNvPr id="4" name="Picture 3">
            <a:extLst>
              <a:ext uri="{FF2B5EF4-FFF2-40B4-BE49-F238E27FC236}">
                <a16:creationId xmlns:a16="http://schemas.microsoft.com/office/drawing/2014/main" id="{20677F74-2FCB-B985-CDF6-CE130E4DA687}"/>
              </a:ext>
            </a:extLst>
          </p:cNvPr>
          <p:cNvPicPr>
            <a:picLocks noChangeAspect="1"/>
          </p:cNvPicPr>
          <p:nvPr/>
        </p:nvPicPr>
        <p:blipFill>
          <a:blip r:embed="rId3" cstate="print">
            <a:extLst>
              <a:ext uri="{28A0092B-C50C-407E-A947-70E740481C1C}">
                <a14:useLocalDpi xmlns:a14="http://schemas.microsoft.com/office/drawing/2010/main" val="0"/>
              </a:ext>
            </a:extLst>
          </a:blip>
          <a:srcRect b="50000"/>
          <a:stretch>
            <a:fillRect/>
          </a:stretch>
        </p:blipFill>
        <p:spPr bwMode="auto">
          <a:xfrm>
            <a:off x="664778" y="2662109"/>
            <a:ext cx="10874503" cy="3361147"/>
          </a:xfrm>
          <a:prstGeom prst="rect">
            <a:avLst/>
          </a:prstGeom>
          <a:noFill/>
        </p:spPr>
      </p:pic>
      <p:sp>
        <p:nvSpPr>
          <p:cNvPr id="9" name="TextBox 8">
            <a:extLst>
              <a:ext uri="{FF2B5EF4-FFF2-40B4-BE49-F238E27FC236}">
                <a16:creationId xmlns:a16="http://schemas.microsoft.com/office/drawing/2014/main" id="{6A5E65FF-075F-4CE4-A747-8B630FCE5D2A}"/>
              </a:ext>
            </a:extLst>
          </p:cNvPr>
          <p:cNvSpPr txBox="1"/>
          <p:nvPr/>
        </p:nvSpPr>
        <p:spPr>
          <a:xfrm>
            <a:off x="678975" y="877609"/>
            <a:ext cx="10832462" cy="1938992"/>
          </a:xfrm>
          <a:prstGeom prst="rect">
            <a:avLst/>
          </a:prstGeom>
          <a:noFill/>
        </p:spPr>
        <p:txBody>
          <a:bodyPr wrap="square">
            <a:spAutoFit/>
          </a:bodyPr>
          <a:lstStyle/>
          <a:p>
            <a:r>
              <a:rPr lang="en-US" sz="2400" dirty="0">
                <a:solidFill>
                  <a:srgbClr val="000000"/>
                </a:solidFill>
              </a:rPr>
              <a:t>Both species completed 300 trials across the full task.</a:t>
            </a:r>
          </a:p>
          <a:p>
            <a:pPr marL="531813" indent="-342900">
              <a:buFont typeface="Arial" panose="020B0604020202020204" pitchFamily="34" charset="0"/>
              <a:buChar char="•"/>
            </a:pPr>
            <a:r>
              <a:rPr lang="en-US" sz="2400" dirty="0"/>
              <a:t>Trials were rewarded on an 80%/20% schedule (i.e., targets were reward at 80% probability, non-targets rewarded at 20% probability).</a:t>
            </a:r>
          </a:p>
          <a:p>
            <a:pPr marL="531813" indent="-342900">
              <a:buFont typeface="Arial" panose="020B0604020202020204" pitchFamily="34" charset="0"/>
              <a:buChar char="•"/>
            </a:pPr>
            <a:r>
              <a:rPr lang="en-US" sz="2400" dirty="0"/>
              <a:t>Behavior was modeled using a Q-learning model (3 free parameters: alpha, beta, forget).</a:t>
            </a:r>
          </a:p>
        </p:txBody>
      </p:sp>
    </p:spTree>
    <p:extLst>
      <p:ext uri="{BB962C8B-B14F-4D97-AF65-F5344CB8AC3E}">
        <p14:creationId xmlns:p14="http://schemas.microsoft.com/office/powerpoint/2010/main" val="205759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34705-A677-8E6C-B4B5-CB995EE2427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41D8721-C62E-1663-4CA1-B281D0FF87CB}"/>
              </a:ext>
            </a:extLst>
          </p:cNvPr>
          <p:cNvSpPr>
            <a:spLocks noGrp="1"/>
          </p:cNvSpPr>
          <p:nvPr>
            <p:ph type="title"/>
          </p:nvPr>
        </p:nvSpPr>
        <p:spPr/>
        <p:txBody>
          <a:bodyPr/>
          <a:lstStyle/>
          <a:p>
            <a:r>
              <a:rPr lang="en-AU" dirty="0"/>
              <a:t>Task-level Analysis</a:t>
            </a:r>
          </a:p>
        </p:txBody>
      </p:sp>
      <p:sp>
        <p:nvSpPr>
          <p:cNvPr id="5" name="Footer Placeholder 4">
            <a:extLst>
              <a:ext uri="{FF2B5EF4-FFF2-40B4-BE49-F238E27FC236}">
                <a16:creationId xmlns:a16="http://schemas.microsoft.com/office/drawing/2014/main" id="{1C3ADE39-0006-9B8B-BD96-B3DA708828DC}"/>
              </a:ext>
            </a:extLst>
          </p:cNvPr>
          <p:cNvSpPr>
            <a:spLocks noGrp="1"/>
          </p:cNvSpPr>
          <p:nvPr>
            <p:ph type="ftr" sz="quarter" idx="4294967295"/>
          </p:nvPr>
        </p:nvSpPr>
        <p:spPr>
          <a:xfrm>
            <a:off x="4913313" y="6313488"/>
            <a:ext cx="7278687" cy="258762"/>
          </a:xfrm>
        </p:spPr>
        <p:txBody>
          <a:bodyPr/>
          <a:lstStyle/>
          <a:p>
            <a:r>
              <a:rPr lang="en-US"/>
              <a:t>Center for Depression, Anxiety, and Stress Research   |   Confidential—do not copy or distribute</a:t>
            </a:r>
          </a:p>
        </p:txBody>
      </p:sp>
    </p:spTree>
    <p:extLst>
      <p:ext uri="{BB962C8B-B14F-4D97-AF65-F5344CB8AC3E}">
        <p14:creationId xmlns:p14="http://schemas.microsoft.com/office/powerpoint/2010/main" val="176043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1BCB9-E435-3566-DBAF-43EEBE93FF57}"/>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EE614DA-AF1D-487D-A69A-9F6BB43506F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EE614DA-AF1D-487D-A69A-9F6BB43506F6}"/>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044AEE92-E6F7-D59C-0C41-53803A51C0FF}"/>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27955177-D52D-E3DA-73D6-BDDB7877D192}"/>
              </a:ext>
            </a:extLst>
          </p:cNvPr>
          <p:cNvSpPr>
            <a:spLocks noGrp="1"/>
          </p:cNvSpPr>
          <p:nvPr>
            <p:ph type="title"/>
          </p:nvPr>
        </p:nvSpPr>
        <p:spPr/>
        <p:txBody>
          <a:bodyPr/>
          <a:lstStyle/>
          <a:p>
            <a:r>
              <a:rPr lang="en-US" dirty="0"/>
              <a:t>Task Performance and Behavior</a:t>
            </a:r>
          </a:p>
        </p:txBody>
      </p:sp>
      <p:sp>
        <p:nvSpPr>
          <p:cNvPr id="8" name="Footer Placeholder 7">
            <a:extLst>
              <a:ext uri="{FF2B5EF4-FFF2-40B4-BE49-F238E27FC236}">
                <a16:creationId xmlns:a16="http://schemas.microsoft.com/office/drawing/2014/main" id="{2F178202-B832-5566-AD9D-67E1E71A69B1}"/>
              </a:ext>
            </a:extLst>
          </p:cNvPr>
          <p:cNvSpPr>
            <a:spLocks noGrp="1"/>
          </p:cNvSpPr>
          <p:nvPr>
            <p:ph type="ftr" sz="quarter" idx="10"/>
          </p:nvPr>
        </p:nvSpPr>
        <p:spPr/>
        <p:txBody>
          <a:bodyPr/>
          <a:lstStyle/>
          <a:p>
            <a:r>
              <a:rPr lang="en-US"/>
              <a:t>Center for Depression, Anxiety, and Stress Research   |   Confidential—do not copy or distribute</a:t>
            </a:r>
          </a:p>
        </p:txBody>
      </p:sp>
      <p:pic>
        <p:nvPicPr>
          <p:cNvPr id="16" name="Graphic 15">
            <a:extLst>
              <a:ext uri="{FF2B5EF4-FFF2-40B4-BE49-F238E27FC236}">
                <a16:creationId xmlns:a16="http://schemas.microsoft.com/office/drawing/2014/main" id="{0CD56480-A2CF-DEB8-0AD9-6E645813CCFB}"/>
              </a:ext>
            </a:extLst>
          </p:cNvPr>
          <p:cNvPicPr>
            <a:picLocks noChangeAspect="1"/>
          </p:cNvPicPr>
          <p:nvPr/>
        </p:nvPicPr>
        <p:blipFill>
          <a:blip r:embed="rId7">
            <a:extLst>
              <a:ext uri="{96DAC541-7B7A-43D3-8B79-37D633B846F1}">
                <asvg:svgBlip xmlns:asvg="http://schemas.microsoft.com/office/drawing/2016/SVG/main" r:embed="rId8"/>
              </a:ext>
            </a:extLst>
          </a:blip>
          <a:srcRect r="50000"/>
          <a:stretch>
            <a:fillRect/>
          </a:stretch>
        </p:blipFill>
        <p:spPr>
          <a:xfrm>
            <a:off x="768212" y="1478056"/>
            <a:ext cx="5327788" cy="4743450"/>
          </a:xfrm>
          <a:prstGeom prst="rect">
            <a:avLst/>
          </a:prstGeom>
        </p:spPr>
      </p:pic>
      <p:sp>
        <p:nvSpPr>
          <p:cNvPr id="17" name="Text Placeholder 4">
            <a:extLst>
              <a:ext uri="{FF2B5EF4-FFF2-40B4-BE49-F238E27FC236}">
                <a16:creationId xmlns:a16="http://schemas.microsoft.com/office/drawing/2014/main" id="{A8A088DB-07E8-6639-3759-C536A99E32DC}"/>
              </a:ext>
            </a:extLst>
          </p:cNvPr>
          <p:cNvSpPr>
            <a:spLocks noGrp="1"/>
          </p:cNvSpPr>
          <p:nvPr>
            <p:ph type="body" idx="1"/>
          </p:nvPr>
        </p:nvSpPr>
        <p:spPr>
          <a:xfrm>
            <a:off x="3105992" y="993218"/>
            <a:ext cx="1143000" cy="310771"/>
          </a:xfrm>
        </p:spPr>
        <p:txBody>
          <a:bodyPr/>
          <a:lstStyle/>
          <a:p>
            <a:pPr algn="ctr"/>
            <a:r>
              <a:rPr lang="en-US" sz="2400" dirty="0"/>
              <a:t>Humans</a:t>
            </a:r>
          </a:p>
        </p:txBody>
      </p:sp>
      <p:sp>
        <p:nvSpPr>
          <p:cNvPr id="18" name="Text Placeholder 4">
            <a:extLst>
              <a:ext uri="{FF2B5EF4-FFF2-40B4-BE49-F238E27FC236}">
                <a16:creationId xmlns:a16="http://schemas.microsoft.com/office/drawing/2014/main" id="{07381B6A-538C-197D-A0E3-4962BCF21C66}"/>
              </a:ext>
            </a:extLst>
          </p:cNvPr>
          <p:cNvSpPr txBox="1">
            <a:spLocks/>
          </p:cNvSpPr>
          <p:nvPr/>
        </p:nvSpPr>
        <p:spPr>
          <a:xfrm>
            <a:off x="8207188" y="993218"/>
            <a:ext cx="1143000" cy="31077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000" b="1" kern="1200">
                <a:solidFill>
                  <a:schemeClr val="accent2"/>
                </a:solidFill>
                <a:latin typeface="+mn-lt"/>
                <a:ea typeface="+mn-ea"/>
                <a:cs typeface="+mn-cs"/>
              </a:defRPr>
            </a:lvl1pPr>
            <a:lvl2pPr marL="457200" indent="0" algn="l" defTabSz="914400" rtl="0" eaLnBrk="1" latinLnBrk="0" hangingPunct="1">
              <a:lnSpc>
                <a:spcPct val="100000"/>
              </a:lnSpc>
              <a:spcBef>
                <a:spcPts val="0"/>
              </a:spcBef>
              <a:buSzPct val="95000"/>
              <a:buFont typeface="Arial" panose="020B0604020202020204" pitchFamily="34" charset="0"/>
              <a:buNone/>
              <a:tabLst/>
              <a:defRPr sz="2000" b="1" kern="1200">
                <a:solidFill>
                  <a:schemeClr val="tx1"/>
                </a:solidFill>
                <a:latin typeface="+mn-lt"/>
                <a:ea typeface="+mn-ea"/>
                <a:cs typeface="+mn-cs"/>
              </a:defRPr>
            </a:lvl2pPr>
            <a:lvl3pPr marL="914400" indent="0" algn="l" defTabSz="914400" rtl="0" eaLnBrk="1" latinLnBrk="0" hangingPunct="1">
              <a:lnSpc>
                <a:spcPct val="100000"/>
              </a:lnSpc>
              <a:spcBef>
                <a:spcPts val="0"/>
              </a:spcBef>
              <a:buFont typeface="Calibri" panose="020F0502020204030204" pitchFamily="34" charset="0"/>
              <a:buNone/>
              <a:tabLst/>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0"/>
              </a:spcBef>
              <a:buSzPct val="80000"/>
              <a:buFont typeface="Wingdings" pitchFamily="2" charset="2"/>
              <a:buNone/>
              <a:tabLst/>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0"/>
              </a:spcBef>
              <a:buSzPct val="90000"/>
              <a:buFont typeface="System Font Regular"/>
              <a:buNone/>
              <a:tabLst/>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400" dirty="0"/>
              <a:t>Rodents</a:t>
            </a:r>
          </a:p>
        </p:txBody>
      </p:sp>
      <p:pic>
        <p:nvPicPr>
          <p:cNvPr id="20" name="Graphic 19">
            <a:extLst>
              <a:ext uri="{FF2B5EF4-FFF2-40B4-BE49-F238E27FC236}">
                <a16:creationId xmlns:a16="http://schemas.microsoft.com/office/drawing/2014/main" id="{1DDF1792-5420-2977-0175-FAC62DEE7553}"/>
              </a:ext>
            </a:extLst>
          </p:cNvPr>
          <p:cNvPicPr>
            <a:picLocks noChangeAspect="1"/>
          </p:cNvPicPr>
          <p:nvPr/>
        </p:nvPicPr>
        <p:blipFill>
          <a:blip r:embed="rId7">
            <a:extLst>
              <a:ext uri="{96DAC541-7B7A-43D3-8B79-37D633B846F1}">
                <asvg:svgBlip xmlns:asvg="http://schemas.microsoft.com/office/drawing/2016/SVG/main" r:embed="rId8"/>
              </a:ext>
            </a:extLst>
          </a:blip>
          <a:srcRect l="50000"/>
          <a:stretch>
            <a:fillRect/>
          </a:stretch>
        </p:blipFill>
        <p:spPr>
          <a:xfrm>
            <a:off x="6114794" y="1478056"/>
            <a:ext cx="5327788" cy="4743450"/>
          </a:xfrm>
          <a:prstGeom prst="rect">
            <a:avLst/>
          </a:prstGeom>
        </p:spPr>
      </p:pic>
    </p:spTree>
    <p:extLst>
      <p:ext uri="{BB962C8B-B14F-4D97-AF65-F5344CB8AC3E}">
        <p14:creationId xmlns:p14="http://schemas.microsoft.com/office/powerpoint/2010/main" val="312889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9" presetClass="emph" presetSubtype="0" nodeType="withEffect">
                                  <p:stCondLst>
                                    <p:cond delay="0"/>
                                  </p:stCondLst>
                                  <p:childTnLst>
                                    <p:set>
                                      <p:cBhvr>
                                        <p:cTn id="9" dur="indefinite"/>
                                        <p:tgtEl>
                                          <p:spTgt spid="16"/>
                                        </p:tgtEl>
                                        <p:attrNameLst>
                                          <p:attrName>style.opacity</p:attrName>
                                        </p:attrNameLst>
                                      </p:cBhvr>
                                      <p:to>
                                        <p:strVal val="0.5"/>
                                      </p:to>
                                    </p:set>
                                    <p:animEffect filter="image" prLst="opacity: 0.5">
                                      <p:cBhvr rctx="IE">
                                        <p:cTn id="10" dur="indefinite"/>
                                        <p:tgtEl>
                                          <p:spTgt spid="16"/>
                                        </p:tgtEl>
                                      </p:cBhvr>
                                    </p:animEffect>
                                  </p:childTnLst>
                                </p:cTn>
                              </p:par>
                              <p:par>
                                <p:cTn id="11" presetID="9" presetClass="emph" presetSubtype="0" grpId="0" nodeType="withEffect">
                                  <p:stCondLst>
                                    <p:cond delay="0"/>
                                  </p:stCondLst>
                                  <p:childTnLst>
                                    <p:set>
                                      <p:cBhvr>
                                        <p:cTn id="12" dur="indefinite"/>
                                        <p:tgtEl>
                                          <p:spTgt spid="17">
                                            <p:txEl>
                                              <p:pRg st="0" end="0"/>
                                            </p:txEl>
                                          </p:spTgt>
                                        </p:tgtEl>
                                        <p:attrNameLst>
                                          <p:attrName>style.opacity</p:attrName>
                                        </p:attrNameLst>
                                      </p:cBhvr>
                                      <p:to>
                                        <p:strVal val="0.5"/>
                                      </p:to>
                                    </p:set>
                                    <p:animEffect filter="image" prLst="opacity: 0.5">
                                      <p:cBhvr rctx="IE">
                                        <p:cTn id="13" dur="indefinite"/>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0D11F-E5C9-F814-5DC5-6E9534EC1A9A}"/>
            </a:ext>
          </a:extLst>
        </p:cNvPr>
        <p:cNvGrpSpPr/>
        <p:nvPr/>
      </p:nvGrpSpPr>
      <p:grpSpPr>
        <a:xfrm>
          <a:off x="0" y="0"/>
          <a:ext cx="0" cy="0"/>
          <a:chOff x="0" y="0"/>
          <a:chExt cx="0" cy="0"/>
        </a:xfrm>
      </p:grpSpPr>
      <p:pic>
        <p:nvPicPr>
          <p:cNvPr id="23" name="Graphic 22">
            <a:extLst>
              <a:ext uri="{FF2B5EF4-FFF2-40B4-BE49-F238E27FC236}">
                <a16:creationId xmlns:a16="http://schemas.microsoft.com/office/drawing/2014/main" id="{5577B7AB-8429-E169-7A65-2F33C9C7801A}"/>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rcRect/>
          <a:stretch/>
        </p:blipFill>
        <p:spPr>
          <a:xfrm>
            <a:off x="1319099" y="1873581"/>
            <a:ext cx="9249001" cy="4372254"/>
          </a:xfrm>
          <a:prstGeom prst="rect">
            <a:avLst/>
          </a:prstGeom>
        </p:spPr>
      </p:pic>
      <p:sp>
        <p:nvSpPr>
          <p:cNvPr id="18" name="Text Placeholder 4">
            <a:extLst>
              <a:ext uri="{FF2B5EF4-FFF2-40B4-BE49-F238E27FC236}">
                <a16:creationId xmlns:a16="http://schemas.microsoft.com/office/drawing/2014/main" id="{21502142-4442-0A45-B79D-CA39E00A0CCC}"/>
              </a:ext>
            </a:extLst>
          </p:cNvPr>
          <p:cNvSpPr txBox="1">
            <a:spLocks/>
          </p:cNvSpPr>
          <p:nvPr/>
        </p:nvSpPr>
        <p:spPr>
          <a:xfrm>
            <a:off x="5524500" y="1019886"/>
            <a:ext cx="1143000" cy="31077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000" b="1" kern="1200">
                <a:solidFill>
                  <a:schemeClr val="accent2"/>
                </a:solidFill>
                <a:latin typeface="+mn-lt"/>
                <a:ea typeface="+mn-ea"/>
                <a:cs typeface="+mn-cs"/>
              </a:defRPr>
            </a:lvl1pPr>
            <a:lvl2pPr marL="457200" indent="0" algn="l" defTabSz="914400" rtl="0" eaLnBrk="1" latinLnBrk="0" hangingPunct="1">
              <a:lnSpc>
                <a:spcPct val="100000"/>
              </a:lnSpc>
              <a:spcBef>
                <a:spcPts val="0"/>
              </a:spcBef>
              <a:buSzPct val="95000"/>
              <a:buFont typeface="Arial" panose="020B0604020202020204" pitchFamily="34" charset="0"/>
              <a:buNone/>
              <a:tabLst/>
              <a:defRPr sz="2000" b="1" kern="1200">
                <a:solidFill>
                  <a:schemeClr val="tx1"/>
                </a:solidFill>
                <a:latin typeface="+mn-lt"/>
                <a:ea typeface="+mn-ea"/>
                <a:cs typeface="+mn-cs"/>
              </a:defRPr>
            </a:lvl2pPr>
            <a:lvl3pPr marL="914400" indent="0" algn="l" defTabSz="914400" rtl="0" eaLnBrk="1" latinLnBrk="0" hangingPunct="1">
              <a:lnSpc>
                <a:spcPct val="100000"/>
              </a:lnSpc>
              <a:spcBef>
                <a:spcPts val="0"/>
              </a:spcBef>
              <a:buFont typeface="Calibri" panose="020F0502020204030204" pitchFamily="34" charset="0"/>
              <a:buNone/>
              <a:tabLst/>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0"/>
              </a:spcBef>
              <a:buSzPct val="80000"/>
              <a:buFont typeface="Wingdings" pitchFamily="2" charset="2"/>
              <a:buNone/>
              <a:tabLst/>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0"/>
              </a:spcBef>
              <a:buSzPct val="90000"/>
              <a:buFont typeface="System Font Regular"/>
              <a:buNone/>
              <a:tabLst/>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400" dirty="0"/>
              <a:t>Rodents</a:t>
            </a:r>
          </a:p>
        </p:txBody>
      </p:sp>
      <p:graphicFrame>
        <p:nvGraphicFramePr>
          <p:cNvPr id="10" name="Object 9" hidden="1">
            <a:extLst>
              <a:ext uri="{FF2B5EF4-FFF2-40B4-BE49-F238E27FC236}">
                <a16:creationId xmlns:a16="http://schemas.microsoft.com/office/drawing/2014/main" id="{7F55FA6E-425E-FA3B-AD63-4307AC39039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10" name="Object 9" hidden="1">
                        <a:extLst>
                          <a:ext uri="{FF2B5EF4-FFF2-40B4-BE49-F238E27FC236}">
                            <a16:creationId xmlns:a16="http://schemas.microsoft.com/office/drawing/2014/main" id="{7F55FA6E-425E-FA3B-AD63-4307AC39039F}"/>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BF0CC705-5286-D0FE-DC72-469C98BDF3E5}"/>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B7A18DF1-60AA-F2CA-0CF7-7BA9AEEAC2C6}"/>
              </a:ext>
            </a:extLst>
          </p:cNvPr>
          <p:cNvSpPr>
            <a:spLocks noGrp="1"/>
          </p:cNvSpPr>
          <p:nvPr>
            <p:ph type="title"/>
          </p:nvPr>
        </p:nvSpPr>
        <p:spPr/>
        <p:txBody>
          <a:bodyPr/>
          <a:lstStyle/>
          <a:p>
            <a:r>
              <a:rPr lang="en-US" dirty="0"/>
              <a:t>Neural Response to Reward</a:t>
            </a:r>
          </a:p>
        </p:txBody>
      </p:sp>
      <p:sp>
        <p:nvSpPr>
          <p:cNvPr id="8" name="Footer Placeholder 7">
            <a:extLst>
              <a:ext uri="{FF2B5EF4-FFF2-40B4-BE49-F238E27FC236}">
                <a16:creationId xmlns:a16="http://schemas.microsoft.com/office/drawing/2014/main" id="{80C41DC0-6185-4E9A-77F5-87EDB93353D9}"/>
              </a:ext>
            </a:extLst>
          </p:cNvPr>
          <p:cNvSpPr>
            <a:spLocks noGrp="1"/>
          </p:cNvSpPr>
          <p:nvPr>
            <p:ph type="ftr" sz="quarter" idx="10"/>
          </p:nvPr>
        </p:nvSpPr>
        <p:spPr/>
        <p:txBody>
          <a:bodyPr/>
          <a:lstStyle/>
          <a:p>
            <a:r>
              <a:rPr lang="en-US"/>
              <a:t>Center for Depression, Anxiety, and Stress Research   |   Confidential—do not copy or distribute</a:t>
            </a:r>
          </a:p>
        </p:txBody>
      </p:sp>
      <p:sp>
        <p:nvSpPr>
          <p:cNvPr id="17" name="Text Placeholder 4">
            <a:extLst>
              <a:ext uri="{FF2B5EF4-FFF2-40B4-BE49-F238E27FC236}">
                <a16:creationId xmlns:a16="http://schemas.microsoft.com/office/drawing/2014/main" id="{CE669006-6261-806D-27EE-09CEFD53FC8E}"/>
              </a:ext>
            </a:extLst>
          </p:cNvPr>
          <p:cNvSpPr>
            <a:spLocks noGrp="1"/>
          </p:cNvSpPr>
          <p:nvPr>
            <p:ph type="body" idx="1"/>
          </p:nvPr>
        </p:nvSpPr>
        <p:spPr>
          <a:xfrm>
            <a:off x="5524500" y="1019886"/>
            <a:ext cx="1143000" cy="310771"/>
          </a:xfrm>
        </p:spPr>
        <p:txBody>
          <a:bodyPr/>
          <a:lstStyle/>
          <a:p>
            <a:pPr algn="ctr"/>
            <a:r>
              <a:rPr lang="en-US" sz="2400" dirty="0"/>
              <a:t>Humans</a:t>
            </a:r>
          </a:p>
        </p:txBody>
      </p:sp>
      <p:pic>
        <p:nvPicPr>
          <p:cNvPr id="25" name="Graphic 24">
            <a:extLst>
              <a:ext uri="{FF2B5EF4-FFF2-40B4-BE49-F238E27FC236}">
                <a16:creationId xmlns:a16="http://schemas.microsoft.com/office/drawing/2014/main" id="{116EA711-A02C-CB4D-2ED3-6E955E5EBD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43287" y="1397331"/>
            <a:ext cx="5305425" cy="476250"/>
          </a:xfrm>
          <a:prstGeom prst="rect">
            <a:avLst/>
          </a:prstGeom>
        </p:spPr>
      </p:pic>
      <p:pic>
        <p:nvPicPr>
          <p:cNvPr id="28" name="Graphic 27">
            <a:extLst>
              <a:ext uri="{FF2B5EF4-FFF2-40B4-BE49-F238E27FC236}">
                <a16:creationId xmlns:a16="http://schemas.microsoft.com/office/drawing/2014/main" id="{5BEA3A0B-6ADB-4522-24BC-010BEE695CF8}"/>
              </a:ext>
            </a:extLst>
          </p:cNvPr>
          <p:cNvPicPr/>
          <p:nvPr/>
        </p:nvPicPr>
        <p:blipFill>
          <a:blip r:embed="rId11">
            <a:extLst>
              <a:ext uri="{96DAC541-7B7A-43D3-8B79-37D633B846F1}">
                <asvg:svgBlip xmlns:asvg="http://schemas.microsoft.com/office/drawing/2016/SVG/main" r:embed="rId12"/>
              </a:ext>
            </a:extLst>
          </a:blip>
          <a:srcRect r="25849"/>
          <a:stretch>
            <a:fillRect/>
          </a:stretch>
        </p:blipFill>
        <p:spPr>
          <a:xfrm>
            <a:off x="2514487" y="1873581"/>
            <a:ext cx="6858223" cy="4372254"/>
          </a:xfrm>
          <a:prstGeom prst="rect">
            <a:avLst/>
          </a:prstGeom>
        </p:spPr>
      </p:pic>
    </p:spTree>
    <p:extLst>
      <p:ext uri="{BB962C8B-B14F-4D97-AF65-F5344CB8AC3E}">
        <p14:creationId xmlns:p14="http://schemas.microsoft.com/office/powerpoint/2010/main" val="253166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50"/>
                                        <p:tgtEl>
                                          <p:spTgt spid="17">
                                            <p:txEl>
                                              <p:pRg st="0" end="0"/>
                                            </p:txEl>
                                          </p:spTgt>
                                        </p:tgtEl>
                                      </p:cBhvr>
                                    </p:animEffect>
                                    <p:set>
                                      <p:cBhvr>
                                        <p:cTn id="7" dur="1" fill="hold">
                                          <p:stCondLst>
                                            <p:cond delay="249"/>
                                          </p:stCondLst>
                                        </p:cTn>
                                        <p:tgtEl>
                                          <p:spTgt spid="17">
                                            <p:txEl>
                                              <p:pRg st="0" end="0"/>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50"/>
                                        <p:tgtEl>
                                          <p:spTgt spid="23"/>
                                        </p:tgtEl>
                                      </p:cBhvr>
                                    </p:animEffect>
                                    <p:set>
                                      <p:cBhvr>
                                        <p:cTn id="10" dur="1" fill="hold">
                                          <p:stCondLst>
                                            <p:cond delay="249"/>
                                          </p:stCondLst>
                                        </p:cTn>
                                        <p:tgtEl>
                                          <p:spTgt spid="23"/>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GB PPT Template April 2025">
  <a:themeElements>
    <a:clrScheme name="Custom 1">
      <a:dk1>
        <a:srgbClr val="000000"/>
      </a:dk1>
      <a:lt1>
        <a:srgbClr val="FFFFFF"/>
      </a:lt1>
      <a:dk2>
        <a:srgbClr val="B0E3E2"/>
      </a:dk2>
      <a:lt2>
        <a:srgbClr val="808080"/>
      </a:lt2>
      <a:accent1>
        <a:srgbClr val="01828E"/>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2.xml><?xml version="1.0" encoding="utf-8"?>
<a:theme xmlns:a="http://schemas.openxmlformats.org/drawingml/2006/main" name="Entity Specific Covers April 2025">
  <a:themeElements>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3123EFC0-7DAA-48B9-A035-E9E4ECE414F1}"/>
    </a:ext>
  </a:extLst>
</a:theme>
</file>

<file path=ppt/theme/theme3.xml><?xml version="1.0" encoding="utf-8"?>
<a:theme xmlns:a="http://schemas.openxmlformats.org/drawingml/2006/main" name="Institute Covers April 2025">
  <a:themeElements>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3EBE14C9-99A2-47AA-BF16-6DCC193529F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b42acc2-2b37-4904-bb86-4c18644d002b" xsi:nil="true"/>
    <lcf76f155ced4ddcb4097134ff3c332f xmlns="c76ad49b-f170-42df-90ed-c6fe8390a72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5D82736352DD4E802A1A76AFDD1F7F" ma:contentTypeVersion="18" ma:contentTypeDescription="Create a new document." ma:contentTypeScope="" ma:versionID="e349de9e3de6ea9e8814efac745a40a8">
  <xsd:schema xmlns:xsd="http://www.w3.org/2001/XMLSchema" xmlns:xs="http://www.w3.org/2001/XMLSchema" xmlns:p="http://schemas.microsoft.com/office/2006/metadata/properties" xmlns:ns2="c76ad49b-f170-42df-90ed-c6fe8390a728" xmlns:ns3="ab42acc2-2b37-4904-bb86-4c18644d002b" targetNamespace="http://schemas.microsoft.com/office/2006/metadata/properties" ma:root="true" ma:fieldsID="b3fa0e2099945ff964b2ce6544e500db" ns2:_="" ns3:_="">
    <xsd:import namespace="c76ad49b-f170-42df-90ed-c6fe8390a728"/>
    <xsd:import namespace="ab42acc2-2b37-4904-bb86-4c18644d002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6ad49b-f170-42df-90ed-c6fe8390a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60c9a04-0a06-4c47-89e2-9dbcedd85f4d"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description=""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42acc2-2b37-4904-bb86-4c18644d002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16" nillable="true" ma:displayName="Taxonomy Catch All Column" ma:hidden="true" ma:list="{102e5c74-f441-4a5f-b2b1-393145c85dcf}" ma:internalName="TaxCatchAll" ma:showField="CatchAllData" ma:web="ab42acc2-2b37-4904-bb86-4c18644d00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E872EF-53EE-41AB-82A3-F6EF1957FEA4}">
  <ds:schemaRefs>
    <ds:schemaRef ds:uri="http://schemas.microsoft.com/sharepoint/v3/contenttype/forms"/>
  </ds:schemaRefs>
</ds:datastoreItem>
</file>

<file path=customXml/itemProps2.xml><?xml version="1.0" encoding="utf-8"?>
<ds:datastoreItem xmlns:ds="http://schemas.openxmlformats.org/officeDocument/2006/customXml" ds:itemID="{82C5F1AE-DA7E-4476-8984-B34E125BFA1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ab42acc2-2b37-4904-bb86-4c18644d002b"/>
    <ds:schemaRef ds:uri="http://purl.org/dc/elements/1.1/"/>
    <ds:schemaRef ds:uri="http://schemas.microsoft.com/office/2006/metadata/properties"/>
    <ds:schemaRef ds:uri="c76ad49b-f170-42df-90ed-c6fe8390a728"/>
    <ds:schemaRef ds:uri="http://www.w3.org/XML/1998/namespace"/>
    <ds:schemaRef ds:uri="http://purl.org/dc/dcmitype/"/>
  </ds:schemaRefs>
</ds:datastoreItem>
</file>

<file path=customXml/itemProps3.xml><?xml version="1.0" encoding="utf-8"?>
<ds:datastoreItem xmlns:ds="http://schemas.openxmlformats.org/officeDocument/2006/customXml" ds:itemID="{780A0595-2326-44F1-B1A0-8F275801AC88}">
  <ds:schemaRefs>
    <ds:schemaRef ds:uri="ab42acc2-2b37-4904-bb86-4c18644d002b"/>
    <ds:schemaRef ds:uri="c76ad49b-f170-42df-90ed-c6fe8390a72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17-06-MGB-PPT-Template</Template>
  <TotalTime>10033</TotalTime>
  <Words>3632</Words>
  <Application>Microsoft Office PowerPoint</Application>
  <PresentationFormat>Widescreen</PresentationFormat>
  <Paragraphs>425</Paragraphs>
  <Slides>25</Slides>
  <Notes>25</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25</vt:i4>
      </vt:variant>
    </vt:vector>
  </HeadingPairs>
  <TitlesOfParts>
    <vt:vector size="37" baseType="lpstr">
      <vt:lpstr>Aptos</vt:lpstr>
      <vt:lpstr>Arial</vt:lpstr>
      <vt:lpstr>Calibri</vt:lpstr>
      <vt:lpstr>Cambria Math</vt:lpstr>
      <vt:lpstr>Georgia</vt:lpstr>
      <vt:lpstr>Segoe UI</vt:lpstr>
      <vt:lpstr>System Font Regular</vt:lpstr>
      <vt:lpstr>Wingdings</vt:lpstr>
      <vt:lpstr>MGB PPT Template April 2025</vt:lpstr>
      <vt:lpstr>Entity Specific Covers April 2025</vt:lpstr>
      <vt:lpstr>Institute Covers April 2025</vt:lpstr>
      <vt:lpstr>think-cell Slide</vt:lpstr>
      <vt:lpstr>Reward Learning – A Trial-level Approach to Understanding and Linking Behavioral and Neural Responses in both Humans and Rats</vt:lpstr>
      <vt:lpstr>PowerPoint Presentation</vt:lpstr>
      <vt:lpstr>PowerPoint Presentation</vt:lpstr>
      <vt:lpstr>PowerPoint Presentation</vt:lpstr>
      <vt:lpstr>Participants</vt:lpstr>
      <vt:lpstr>Probabilistic Reversal Learning Task</vt:lpstr>
      <vt:lpstr>Task-level Analysis</vt:lpstr>
      <vt:lpstr>Task Performance and Behavior</vt:lpstr>
      <vt:lpstr>Neural Response to Reward</vt:lpstr>
      <vt:lpstr>Neural Response to Reward</vt:lpstr>
      <vt:lpstr>Humans and rats both exhibit comparable performance and an early ERP that may index initial response to reward</vt:lpstr>
      <vt:lpstr>Trial-level Analysis</vt:lpstr>
      <vt:lpstr>Relationship between RewP and Prediction Error</vt:lpstr>
      <vt:lpstr>Relationship between RewP and Prediction Error</vt:lpstr>
      <vt:lpstr>Relationship between RewP and Prediction Error</vt:lpstr>
      <vt:lpstr>Relationship between RewP and Prediction Error</vt:lpstr>
      <vt:lpstr>PowerPoint Presentation</vt:lpstr>
      <vt:lpstr>The relationship between initial neural response to reward (i.e., the RewP) and prediction error is conserved across species</vt:lpstr>
      <vt:lpstr>PowerPoint Presentation</vt:lpstr>
      <vt:lpstr>PowerPoint Presentation</vt:lpstr>
      <vt:lpstr>Rodent Choice Behavior and Neural Response</vt:lpstr>
      <vt:lpstr>Choice behavior is differently driven between species – compared to humans, rodents more highly value reward and previous neural responses have little effect</vt:lpstr>
      <vt:lpstr>PowerPoint Presentation</vt:lpstr>
      <vt:lpstr>Acknowledgements</vt:lpstr>
      <vt:lpstr>PowerPoint Presentation</vt:lpstr>
    </vt:vector>
  </TitlesOfParts>
  <Manager/>
  <Company>Deftones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Ty Lees</dc:creator>
  <cp:keywords/>
  <dc:description/>
  <cp:lastModifiedBy>Ty Lees</cp:lastModifiedBy>
  <cp:revision>123</cp:revision>
  <dcterms:created xsi:type="dcterms:W3CDTF">2025-10-07T20:28:29Z</dcterms:created>
  <dcterms:modified xsi:type="dcterms:W3CDTF">2025-10-31T18:32:59Z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0x010100A05D82736352DD4E802A1A76AFDD1F7F</vt:lpwstr>
  </property>
  <property fmtid="{D5CDD505-2E9C-101B-9397-08002B2CF9AE}" pid="3" name="MediaServiceImageTags">
    <vt:lpwstr/>
  </property>
</Properties>
</file>